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4"/>
  </p:sldMasterIdLst>
  <p:notesMasterIdLst>
    <p:notesMasterId r:id="rId22"/>
  </p:notesMasterIdLst>
  <p:handoutMasterIdLst>
    <p:handoutMasterId r:id="rId23"/>
  </p:handoutMasterIdLst>
  <p:sldIdLst>
    <p:sldId id="256" r:id="rId5"/>
    <p:sldId id="260" r:id="rId6"/>
    <p:sldId id="262" r:id="rId7"/>
    <p:sldId id="263" r:id="rId8"/>
    <p:sldId id="264" r:id="rId9"/>
    <p:sldId id="268" r:id="rId10"/>
    <p:sldId id="269" r:id="rId11"/>
    <p:sldId id="285" r:id="rId12"/>
    <p:sldId id="286" r:id="rId13"/>
    <p:sldId id="270" r:id="rId14"/>
    <p:sldId id="284" r:id="rId15"/>
    <p:sldId id="287" r:id="rId16"/>
    <p:sldId id="271" r:id="rId17"/>
    <p:sldId id="272" r:id="rId18"/>
    <p:sldId id="273" r:id="rId19"/>
    <p:sldId id="265" r:id="rId20"/>
    <p:sldId id="275" r:id="rId21"/>
  </p:sldIdLst>
  <p:sldSz cx="12192000" cy="6858000"/>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03" autoAdjust="0"/>
    <p:restoredTop sz="87907" autoAdjust="0"/>
  </p:normalViewPr>
  <p:slideViewPr>
    <p:cSldViewPr snapToGrid="0">
      <p:cViewPr varScale="1">
        <p:scale>
          <a:sx n="65" d="100"/>
          <a:sy n="65" d="100"/>
        </p:scale>
        <p:origin x="78" y="870"/>
      </p:cViewPr>
      <p:guideLst/>
    </p:cSldViewPr>
  </p:slideViewPr>
  <p:notesTextViewPr>
    <p:cViewPr>
      <p:scale>
        <a:sx n="1" d="1"/>
        <a:sy n="1" d="1"/>
      </p:scale>
      <p:origin x="0" y="0"/>
    </p:cViewPr>
  </p:notesTextViewPr>
  <p:notesViewPr>
    <p:cSldViewPr snapToGrid="0">
      <p:cViewPr varScale="1">
        <p:scale>
          <a:sx n="58" d="100"/>
          <a:sy n="58" d="100"/>
        </p:scale>
        <p:origin x="2965" y="4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onhee Bischof" userId="e73f47601cfa4899" providerId="LiveId" clId="{67639E65-1EA8-4078-80B3-D2328A48AB73}"/>
    <pc:docChg chg="delSld modSld">
      <pc:chgData name="Moonhee Bischof" userId="e73f47601cfa4899" providerId="LiveId" clId="{67639E65-1EA8-4078-80B3-D2328A48AB73}" dt="2025-09-21T17:55:52.830" v="20" actId="6549"/>
      <pc:docMkLst>
        <pc:docMk/>
      </pc:docMkLst>
      <pc:sldChg chg="modNotesTx">
        <pc:chgData name="Moonhee Bischof" userId="e73f47601cfa4899" providerId="LiveId" clId="{67639E65-1EA8-4078-80B3-D2328A48AB73}" dt="2025-09-21T17:55:07.342" v="8" actId="6549"/>
        <pc:sldMkLst>
          <pc:docMk/>
          <pc:sldMk cId="616906718" sldId="256"/>
        </pc:sldMkLst>
      </pc:sldChg>
      <pc:sldChg chg="modNotesTx">
        <pc:chgData name="Moonhee Bischof" userId="e73f47601cfa4899" providerId="LiveId" clId="{67639E65-1EA8-4078-80B3-D2328A48AB73}" dt="2025-09-21T17:55:11.888" v="9" actId="6549"/>
        <pc:sldMkLst>
          <pc:docMk/>
          <pc:sldMk cId="1524077779" sldId="260"/>
        </pc:sldMkLst>
      </pc:sldChg>
      <pc:sldChg chg="modNotesTx">
        <pc:chgData name="Moonhee Bischof" userId="e73f47601cfa4899" providerId="LiveId" clId="{67639E65-1EA8-4078-80B3-D2328A48AB73}" dt="2025-09-21T17:55:15.667" v="10" actId="6549"/>
        <pc:sldMkLst>
          <pc:docMk/>
          <pc:sldMk cId="3922258044" sldId="262"/>
        </pc:sldMkLst>
      </pc:sldChg>
      <pc:sldChg chg="modNotesTx">
        <pc:chgData name="Moonhee Bischof" userId="e73f47601cfa4899" providerId="LiveId" clId="{67639E65-1EA8-4078-80B3-D2328A48AB73}" dt="2025-09-21T17:55:18.876" v="11" actId="6549"/>
        <pc:sldMkLst>
          <pc:docMk/>
          <pc:sldMk cId="3140436231" sldId="263"/>
        </pc:sldMkLst>
      </pc:sldChg>
      <pc:sldChg chg="modNotesTx">
        <pc:chgData name="Moonhee Bischof" userId="e73f47601cfa4899" providerId="LiveId" clId="{67639E65-1EA8-4078-80B3-D2328A48AB73}" dt="2025-09-21T17:55:22.702" v="12" actId="6549"/>
        <pc:sldMkLst>
          <pc:docMk/>
          <pc:sldMk cId="4210730122" sldId="264"/>
        </pc:sldMkLst>
      </pc:sldChg>
      <pc:sldChg chg="modNotesTx">
        <pc:chgData name="Moonhee Bischof" userId="e73f47601cfa4899" providerId="LiveId" clId="{67639E65-1EA8-4078-80B3-D2328A48AB73}" dt="2025-09-21T17:55:27.372" v="13" actId="6549"/>
        <pc:sldMkLst>
          <pc:docMk/>
          <pc:sldMk cId="270628582" sldId="268"/>
        </pc:sldMkLst>
      </pc:sldChg>
      <pc:sldChg chg="modNotesTx">
        <pc:chgData name="Moonhee Bischof" userId="e73f47601cfa4899" providerId="LiveId" clId="{67639E65-1EA8-4078-80B3-D2328A48AB73}" dt="2025-09-21T17:55:30.672" v="14" actId="6549"/>
        <pc:sldMkLst>
          <pc:docMk/>
          <pc:sldMk cId="1157171889" sldId="269"/>
        </pc:sldMkLst>
      </pc:sldChg>
      <pc:sldChg chg="modNotesTx">
        <pc:chgData name="Moonhee Bischof" userId="e73f47601cfa4899" providerId="LiveId" clId="{67639E65-1EA8-4078-80B3-D2328A48AB73}" dt="2025-09-21T17:55:42.427" v="17" actId="6549"/>
        <pc:sldMkLst>
          <pc:docMk/>
          <pc:sldMk cId="1232760406" sldId="270"/>
        </pc:sldMkLst>
      </pc:sldChg>
      <pc:sldChg chg="modNotesTx">
        <pc:chgData name="Moonhee Bischof" userId="e73f47601cfa4899" providerId="LiveId" clId="{67639E65-1EA8-4078-80B3-D2328A48AB73}" dt="2025-09-21T17:55:47.773" v="18" actId="6549"/>
        <pc:sldMkLst>
          <pc:docMk/>
          <pc:sldMk cId="1497763735" sldId="271"/>
        </pc:sldMkLst>
      </pc:sldChg>
      <pc:sldChg chg="modNotesTx">
        <pc:chgData name="Moonhee Bischof" userId="e73f47601cfa4899" providerId="LiveId" clId="{67639E65-1EA8-4078-80B3-D2328A48AB73}" dt="2025-09-21T17:55:50.122" v="19" actId="6549"/>
        <pc:sldMkLst>
          <pc:docMk/>
          <pc:sldMk cId="1700358707" sldId="272"/>
        </pc:sldMkLst>
      </pc:sldChg>
      <pc:sldChg chg="modNotesTx">
        <pc:chgData name="Moonhee Bischof" userId="e73f47601cfa4899" providerId="LiveId" clId="{67639E65-1EA8-4078-80B3-D2328A48AB73}" dt="2025-09-21T17:55:52.830" v="20" actId="6549"/>
        <pc:sldMkLst>
          <pc:docMk/>
          <pc:sldMk cId="3945966286" sldId="273"/>
        </pc:sldMkLst>
      </pc:sldChg>
      <pc:sldChg chg="del">
        <pc:chgData name="Moonhee Bischof" userId="e73f47601cfa4899" providerId="LiveId" clId="{67639E65-1EA8-4078-80B3-D2328A48AB73}" dt="2025-09-21T17:54:30.346" v="0" actId="47"/>
        <pc:sldMkLst>
          <pc:docMk/>
          <pc:sldMk cId="2110811154" sldId="276"/>
        </pc:sldMkLst>
      </pc:sldChg>
      <pc:sldChg chg="del">
        <pc:chgData name="Moonhee Bischof" userId="e73f47601cfa4899" providerId="LiveId" clId="{67639E65-1EA8-4078-80B3-D2328A48AB73}" dt="2025-09-21T17:54:32.804" v="1" actId="47"/>
        <pc:sldMkLst>
          <pc:docMk/>
          <pc:sldMk cId="125870915" sldId="277"/>
        </pc:sldMkLst>
      </pc:sldChg>
      <pc:sldChg chg="del">
        <pc:chgData name="Moonhee Bischof" userId="e73f47601cfa4899" providerId="LiveId" clId="{67639E65-1EA8-4078-80B3-D2328A48AB73}" dt="2025-09-21T17:54:37.103" v="2" actId="47"/>
        <pc:sldMkLst>
          <pc:docMk/>
          <pc:sldMk cId="1177843699" sldId="278"/>
        </pc:sldMkLst>
      </pc:sldChg>
      <pc:sldChg chg="del">
        <pc:chgData name="Moonhee Bischof" userId="e73f47601cfa4899" providerId="LiveId" clId="{67639E65-1EA8-4078-80B3-D2328A48AB73}" dt="2025-09-21T17:54:38.922" v="3" actId="47"/>
        <pc:sldMkLst>
          <pc:docMk/>
          <pc:sldMk cId="2013099887" sldId="279"/>
        </pc:sldMkLst>
      </pc:sldChg>
      <pc:sldChg chg="del">
        <pc:chgData name="Moonhee Bischof" userId="e73f47601cfa4899" providerId="LiveId" clId="{67639E65-1EA8-4078-80B3-D2328A48AB73}" dt="2025-09-21T17:54:43.854" v="4" actId="47"/>
        <pc:sldMkLst>
          <pc:docMk/>
          <pc:sldMk cId="2614795594" sldId="280"/>
        </pc:sldMkLst>
      </pc:sldChg>
      <pc:sldChg chg="del">
        <pc:chgData name="Moonhee Bischof" userId="e73f47601cfa4899" providerId="LiveId" clId="{67639E65-1EA8-4078-80B3-D2328A48AB73}" dt="2025-09-21T17:54:46.100" v="5" actId="47"/>
        <pc:sldMkLst>
          <pc:docMk/>
          <pc:sldMk cId="2138646399" sldId="281"/>
        </pc:sldMkLst>
      </pc:sldChg>
      <pc:sldChg chg="del">
        <pc:chgData name="Moonhee Bischof" userId="e73f47601cfa4899" providerId="LiveId" clId="{67639E65-1EA8-4078-80B3-D2328A48AB73}" dt="2025-09-21T17:54:49.189" v="6" actId="47"/>
        <pc:sldMkLst>
          <pc:docMk/>
          <pc:sldMk cId="836579835" sldId="282"/>
        </pc:sldMkLst>
      </pc:sldChg>
      <pc:sldChg chg="del">
        <pc:chgData name="Moonhee Bischof" userId="e73f47601cfa4899" providerId="LiveId" clId="{67639E65-1EA8-4078-80B3-D2328A48AB73}" dt="2025-09-21T17:54:50.808" v="7" actId="47"/>
        <pc:sldMkLst>
          <pc:docMk/>
          <pc:sldMk cId="76909344" sldId="283"/>
        </pc:sldMkLst>
      </pc:sldChg>
      <pc:sldChg chg="modNotesTx">
        <pc:chgData name="Moonhee Bischof" userId="e73f47601cfa4899" providerId="LiveId" clId="{67639E65-1EA8-4078-80B3-D2328A48AB73}" dt="2025-09-21T17:55:33.939" v="15" actId="6549"/>
        <pc:sldMkLst>
          <pc:docMk/>
          <pc:sldMk cId="2455148143" sldId="28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00B7FD6-6B50-4C58-994F-82DC62142788}"/>
              </a:ext>
            </a:extLst>
          </p:cNvPr>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a:extLst>
              <a:ext uri="{FF2B5EF4-FFF2-40B4-BE49-F238E27FC236}">
                <a16:creationId xmlns:a16="http://schemas.microsoft.com/office/drawing/2014/main" id="{95CC7F2D-6B16-4B88-A4F8-ABD5316B4732}"/>
              </a:ext>
            </a:extLst>
          </p:cNvPr>
          <p:cNvSpPr>
            <a:spLocks noGrp="1"/>
          </p:cNvSpPr>
          <p:nvPr>
            <p:ph type="dt" sz="quarter" idx="1"/>
          </p:nvPr>
        </p:nvSpPr>
        <p:spPr>
          <a:xfrm>
            <a:off x="4143587" y="0"/>
            <a:ext cx="3169920" cy="481727"/>
          </a:xfrm>
          <a:prstGeom prst="rect">
            <a:avLst/>
          </a:prstGeom>
        </p:spPr>
        <p:txBody>
          <a:bodyPr vert="horz" lIns="96661" tIns="48331" rIns="96661" bIns="48331" rtlCol="0"/>
          <a:lstStyle>
            <a:lvl1pPr algn="r">
              <a:defRPr sz="1300"/>
            </a:lvl1pPr>
          </a:lstStyle>
          <a:p>
            <a:fld id="{2F51DC69-60C3-4CF7-A135-6E702ECCE0F0}" type="datetimeFigureOut">
              <a:rPr lang="en-US" smtClean="0"/>
              <a:t>9/21/2025</a:t>
            </a:fld>
            <a:endParaRPr lang="en-US" dirty="0"/>
          </a:p>
        </p:txBody>
      </p:sp>
      <p:sp>
        <p:nvSpPr>
          <p:cNvPr id="4" name="Footer Placeholder 3">
            <a:extLst>
              <a:ext uri="{FF2B5EF4-FFF2-40B4-BE49-F238E27FC236}">
                <a16:creationId xmlns:a16="http://schemas.microsoft.com/office/drawing/2014/main" id="{F94CEF1E-1ACC-48D0-92B3-CB3D4FED50A8}"/>
              </a:ext>
            </a:extLst>
          </p:cNvPr>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5" name="Slide Number Placeholder 4">
            <a:extLst>
              <a:ext uri="{FF2B5EF4-FFF2-40B4-BE49-F238E27FC236}">
                <a16:creationId xmlns:a16="http://schemas.microsoft.com/office/drawing/2014/main" id="{45F188B4-83B8-4C82-AFAC-DC1E415458F6}"/>
              </a:ext>
            </a:extLst>
          </p:cNvPr>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fld id="{D7A9FFBD-F123-4881-BC93-591827BC61E0}" type="slidenum">
              <a:rPr lang="en-US" smtClean="0"/>
              <a:t>‹#›</a:t>
            </a:fld>
            <a:endParaRPr lang="en-US" dirty="0"/>
          </a:p>
        </p:txBody>
      </p:sp>
    </p:spTree>
    <p:extLst>
      <p:ext uri="{BB962C8B-B14F-4D97-AF65-F5344CB8AC3E}">
        <p14:creationId xmlns:p14="http://schemas.microsoft.com/office/powerpoint/2010/main" val="17366215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36E3EC7B-6C72-4FBB-87DF-2BD2CB7DC1E6}" type="datetimeFigureOut">
              <a:rPr lang="en-US" smtClean="0"/>
              <a:t>9/21/2025</a:t>
            </a:fld>
            <a:endParaRPr lang="en-US" dirty="0"/>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B262A795-6F94-4A96-B820-B9038480D048}" type="slidenum">
              <a:rPr lang="en-US" smtClean="0"/>
              <a:t>‹#›</a:t>
            </a:fld>
            <a:endParaRPr lang="en-US" dirty="0"/>
          </a:p>
        </p:txBody>
      </p:sp>
    </p:spTree>
    <p:extLst>
      <p:ext uri="{BB962C8B-B14F-4D97-AF65-F5344CB8AC3E}">
        <p14:creationId xmlns:p14="http://schemas.microsoft.com/office/powerpoint/2010/main" val="9664950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endParaRPr lang="en-US" dirty="0"/>
          </a:p>
        </p:txBody>
      </p:sp>
      <p:sp>
        <p:nvSpPr>
          <p:cNvPr id="4" name="Slide Number Placeholder 3"/>
          <p:cNvSpPr>
            <a:spLocks noGrp="1"/>
          </p:cNvSpPr>
          <p:nvPr>
            <p:ph type="sldNum" sz="quarter" idx="10"/>
          </p:nvPr>
        </p:nvSpPr>
        <p:spPr/>
        <p:txBody>
          <a:bodyPr/>
          <a:lstStyle/>
          <a:p>
            <a:fld id="{B262A795-6F94-4A96-B820-B9038480D048}" type="slidenum">
              <a:rPr lang="en-US" smtClean="0"/>
              <a:t>1</a:t>
            </a:fld>
            <a:endParaRPr lang="en-US" dirty="0"/>
          </a:p>
        </p:txBody>
      </p:sp>
    </p:spTree>
    <p:extLst>
      <p:ext uri="{BB962C8B-B14F-4D97-AF65-F5344CB8AC3E}">
        <p14:creationId xmlns:p14="http://schemas.microsoft.com/office/powerpoint/2010/main" val="3642546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62A795-6F94-4A96-B820-B9038480D048}" type="slidenum">
              <a:rPr lang="en-US" smtClean="0"/>
              <a:t>10</a:t>
            </a:fld>
            <a:endParaRPr lang="en-US" dirty="0"/>
          </a:p>
        </p:txBody>
      </p:sp>
    </p:spTree>
    <p:extLst>
      <p:ext uri="{BB962C8B-B14F-4D97-AF65-F5344CB8AC3E}">
        <p14:creationId xmlns:p14="http://schemas.microsoft.com/office/powerpoint/2010/main" val="11601992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62A795-6F94-4A96-B820-B9038480D048}" type="slidenum">
              <a:rPr lang="en-US" smtClean="0"/>
              <a:t>11</a:t>
            </a:fld>
            <a:endParaRPr lang="en-US" dirty="0"/>
          </a:p>
        </p:txBody>
      </p:sp>
    </p:spTree>
    <p:extLst>
      <p:ext uri="{BB962C8B-B14F-4D97-AF65-F5344CB8AC3E}">
        <p14:creationId xmlns:p14="http://schemas.microsoft.com/office/powerpoint/2010/main" val="28368018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62A795-6F94-4A96-B820-B9038480D048}" type="slidenum">
              <a:rPr lang="en-US" smtClean="0"/>
              <a:t>12</a:t>
            </a:fld>
            <a:endParaRPr lang="en-US" dirty="0"/>
          </a:p>
        </p:txBody>
      </p:sp>
    </p:spTree>
    <p:extLst>
      <p:ext uri="{BB962C8B-B14F-4D97-AF65-F5344CB8AC3E}">
        <p14:creationId xmlns:p14="http://schemas.microsoft.com/office/powerpoint/2010/main" val="35693759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62A795-6F94-4A96-B820-B9038480D048}" type="slidenum">
              <a:rPr lang="en-US" smtClean="0"/>
              <a:t>13</a:t>
            </a:fld>
            <a:endParaRPr lang="en-US" dirty="0"/>
          </a:p>
        </p:txBody>
      </p:sp>
    </p:spTree>
    <p:extLst>
      <p:ext uri="{BB962C8B-B14F-4D97-AF65-F5344CB8AC3E}">
        <p14:creationId xmlns:p14="http://schemas.microsoft.com/office/powerpoint/2010/main" val="20702909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62A795-6F94-4A96-B820-B9038480D048}" type="slidenum">
              <a:rPr lang="en-US" smtClean="0"/>
              <a:t>14</a:t>
            </a:fld>
            <a:endParaRPr lang="en-US" dirty="0"/>
          </a:p>
        </p:txBody>
      </p:sp>
    </p:spTree>
    <p:extLst>
      <p:ext uri="{BB962C8B-B14F-4D97-AF65-F5344CB8AC3E}">
        <p14:creationId xmlns:p14="http://schemas.microsoft.com/office/powerpoint/2010/main" val="26573361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62A795-6F94-4A96-B820-B9038480D048}" type="slidenum">
              <a:rPr lang="en-US" smtClean="0"/>
              <a:t>15</a:t>
            </a:fld>
            <a:endParaRPr lang="en-US" dirty="0"/>
          </a:p>
        </p:txBody>
      </p:sp>
    </p:spTree>
    <p:extLst>
      <p:ext uri="{BB962C8B-B14F-4D97-AF65-F5344CB8AC3E}">
        <p14:creationId xmlns:p14="http://schemas.microsoft.com/office/powerpoint/2010/main" val="20012078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62A795-6F94-4A96-B820-B9038480D048}" type="slidenum">
              <a:rPr lang="en-US" smtClean="0"/>
              <a:t>17</a:t>
            </a:fld>
            <a:endParaRPr lang="en-US" dirty="0"/>
          </a:p>
        </p:txBody>
      </p:sp>
    </p:spTree>
    <p:extLst>
      <p:ext uri="{BB962C8B-B14F-4D97-AF65-F5344CB8AC3E}">
        <p14:creationId xmlns:p14="http://schemas.microsoft.com/office/powerpoint/2010/main" val="913630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B262A795-6F94-4A96-B820-B9038480D048}" type="slidenum">
              <a:rPr lang="en-US" smtClean="0"/>
              <a:t>2</a:t>
            </a:fld>
            <a:endParaRPr lang="en-US" dirty="0"/>
          </a:p>
        </p:txBody>
      </p:sp>
    </p:spTree>
    <p:extLst>
      <p:ext uri="{BB962C8B-B14F-4D97-AF65-F5344CB8AC3E}">
        <p14:creationId xmlns:p14="http://schemas.microsoft.com/office/powerpoint/2010/main" val="29387214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62A795-6F94-4A96-B820-B9038480D048}" type="slidenum">
              <a:rPr lang="en-US" smtClean="0"/>
              <a:t>3</a:t>
            </a:fld>
            <a:endParaRPr lang="en-US" dirty="0"/>
          </a:p>
        </p:txBody>
      </p:sp>
    </p:spTree>
    <p:extLst>
      <p:ext uri="{BB962C8B-B14F-4D97-AF65-F5344CB8AC3E}">
        <p14:creationId xmlns:p14="http://schemas.microsoft.com/office/powerpoint/2010/main" val="34069999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62A795-6F94-4A96-B820-B9038480D048}" type="slidenum">
              <a:rPr lang="en-US" smtClean="0"/>
              <a:t>4</a:t>
            </a:fld>
            <a:endParaRPr lang="en-US" dirty="0"/>
          </a:p>
        </p:txBody>
      </p:sp>
    </p:spTree>
    <p:extLst>
      <p:ext uri="{BB962C8B-B14F-4D97-AF65-F5344CB8AC3E}">
        <p14:creationId xmlns:p14="http://schemas.microsoft.com/office/powerpoint/2010/main" val="18987690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62A795-6F94-4A96-B820-B9038480D048}" type="slidenum">
              <a:rPr lang="en-US" smtClean="0"/>
              <a:t>5</a:t>
            </a:fld>
            <a:endParaRPr lang="en-US" dirty="0"/>
          </a:p>
        </p:txBody>
      </p:sp>
    </p:spTree>
    <p:extLst>
      <p:ext uri="{BB962C8B-B14F-4D97-AF65-F5344CB8AC3E}">
        <p14:creationId xmlns:p14="http://schemas.microsoft.com/office/powerpoint/2010/main" val="26561628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62A795-6F94-4A96-B820-B9038480D048}" type="slidenum">
              <a:rPr lang="en-US" smtClean="0"/>
              <a:t>6</a:t>
            </a:fld>
            <a:endParaRPr lang="en-US" dirty="0"/>
          </a:p>
        </p:txBody>
      </p:sp>
    </p:spTree>
    <p:extLst>
      <p:ext uri="{BB962C8B-B14F-4D97-AF65-F5344CB8AC3E}">
        <p14:creationId xmlns:p14="http://schemas.microsoft.com/office/powerpoint/2010/main" val="16314307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62A795-6F94-4A96-B820-B9038480D048}" type="slidenum">
              <a:rPr lang="en-US" smtClean="0"/>
              <a:t>7</a:t>
            </a:fld>
            <a:endParaRPr lang="en-US" dirty="0"/>
          </a:p>
        </p:txBody>
      </p:sp>
    </p:spTree>
    <p:extLst>
      <p:ext uri="{BB962C8B-B14F-4D97-AF65-F5344CB8AC3E}">
        <p14:creationId xmlns:p14="http://schemas.microsoft.com/office/powerpoint/2010/main" val="7540158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62A795-6F94-4A96-B820-B9038480D048}" type="slidenum">
              <a:rPr lang="en-US" smtClean="0"/>
              <a:t>8</a:t>
            </a:fld>
            <a:endParaRPr lang="en-US" dirty="0"/>
          </a:p>
        </p:txBody>
      </p:sp>
    </p:spTree>
    <p:extLst>
      <p:ext uri="{BB962C8B-B14F-4D97-AF65-F5344CB8AC3E}">
        <p14:creationId xmlns:p14="http://schemas.microsoft.com/office/powerpoint/2010/main" val="20419736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62A795-6F94-4A96-B820-B9038480D048}" type="slidenum">
              <a:rPr lang="en-US" smtClean="0"/>
              <a:t>9</a:t>
            </a:fld>
            <a:endParaRPr lang="en-US" dirty="0"/>
          </a:p>
        </p:txBody>
      </p:sp>
    </p:spTree>
    <p:extLst>
      <p:ext uri="{BB962C8B-B14F-4D97-AF65-F5344CB8AC3E}">
        <p14:creationId xmlns:p14="http://schemas.microsoft.com/office/powerpoint/2010/main" val="8127893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7200" b="1" cap="all"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rgbClr val="FFFFFF"/>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48A87A34-81AB-432B-8DAE-1953F412C126}" type="datetimeFigureOut">
              <a:rPr lang="en-US" smtClean="0"/>
              <a:t>9/21/2025</a:t>
            </a:fld>
            <a:endParaRPr lang="en-US" dirty="0"/>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6D22F896-40B5-4ADD-8801-0D06FADFA095}" type="slidenum">
              <a:rPr lang="en-US" smtClean="0"/>
              <a:t>‹#›</a:t>
            </a:fld>
            <a:endParaRPr lang="en-US" dirty="0"/>
          </a:p>
        </p:txBody>
      </p:sp>
      <p:cxnSp>
        <p:nvCxnSpPr>
          <p:cNvPr id="8" name="Straight Connector 7"/>
          <p:cNvCxnSpPr/>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6785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9/21/2025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817245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9/21/2025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9422199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9/21/2025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2852845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7200" b="0" cap="all" baseline="0"/>
            </a:lvl1pPr>
          </a:lstStyle>
          <a:p>
            <a:r>
              <a:rPr lang="en-US"/>
              <a:t>Click to edit Master title style</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t>9/21/2025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7076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9/21/2025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534525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9/21/2025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168006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9/21/2025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975270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smtClean="0"/>
              <a:t>9/21/2025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17020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a:t>Click to edit Master title style</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9/21/2025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4552469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9/21/2025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4150710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fld id="{48A87A34-81AB-432B-8DAE-1953F412C126}" type="datetimeFigureOut">
              <a:rPr lang="en-US" smtClean="0"/>
              <a:pPr/>
              <a:t>9/21/2025</a:t>
            </a:fld>
            <a:endParaRPr lang="en-US" dirty="0"/>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endParaRPr lang="en-US" dirty="0"/>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94761968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81F489-B701-4C74-9747-27C8656A89CC}"/>
              </a:ext>
            </a:extLst>
          </p:cNvPr>
          <p:cNvSpPr>
            <a:spLocks noGrp="1"/>
          </p:cNvSpPr>
          <p:nvPr>
            <p:ph type="ctrTitle"/>
          </p:nvPr>
        </p:nvSpPr>
        <p:spPr/>
        <p:txBody>
          <a:bodyPr>
            <a:normAutofit/>
          </a:bodyPr>
          <a:lstStyle/>
          <a:p>
            <a:r>
              <a:rPr lang="en-US" dirty="0">
                <a:latin typeface="Rockwell" panose="02060603020205020403" pitchFamily="18" charset="0"/>
              </a:rPr>
              <a:t>Poll Watching in </a:t>
            </a:r>
            <a:r>
              <a:rPr lang="en-US" dirty="0" err="1">
                <a:latin typeface="Rockwell" panose="02060603020205020403" pitchFamily="18" charset="0"/>
              </a:rPr>
              <a:t>tennessee</a:t>
            </a:r>
            <a:endParaRPr lang="en-US" dirty="0">
              <a:latin typeface="Rockwell" panose="02060603020205020403" pitchFamily="18" charset="0"/>
            </a:endParaRPr>
          </a:p>
        </p:txBody>
      </p:sp>
      <p:pic>
        <p:nvPicPr>
          <p:cNvPr id="1026" name="Picture 2" descr="Tennessee State Flag">
            <a:extLst>
              <a:ext uri="{FF2B5EF4-FFF2-40B4-BE49-F238E27FC236}">
                <a16:creationId xmlns:a16="http://schemas.microsoft.com/office/drawing/2014/main" id="{109DFC70-AFCC-4BC6-86D6-EA1C18BC8B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3112" y="4192876"/>
            <a:ext cx="3296743" cy="1975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69067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1477353721"/>
              </p:ext>
            </p:extLst>
          </p:nvPr>
        </p:nvGraphicFramePr>
        <p:xfrm>
          <a:off x="426720" y="502920"/>
          <a:ext cx="11338560" cy="5882640"/>
        </p:xfrm>
        <a:graphic>
          <a:graphicData uri="http://schemas.openxmlformats.org/drawingml/2006/table">
            <a:tbl>
              <a:tblPr firstRow="1" bandRow="1">
                <a:tableStyleId>{5C22544A-7EE6-4342-B048-85BDC9FD1C3A}</a:tableStyleId>
              </a:tblPr>
              <a:tblGrid>
                <a:gridCol w="11338560">
                  <a:extLst>
                    <a:ext uri="{9D8B030D-6E8A-4147-A177-3AD203B41FA5}">
                      <a16:colId xmlns:a16="http://schemas.microsoft.com/office/drawing/2014/main" val="743422230"/>
                    </a:ext>
                  </a:extLst>
                </a:gridCol>
              </a:tblGrid>
              <a:tr h="550419">
                <a:tc>
                  <a:txBody>
                    <a:bodyPr/>
                    <a:lstStyle/>
                    <a:p>
                      <a:r>
                        <a:rPr lang="en-US" sz="4000" dirty="0">
                          <a:latin typeface="Tahoma" panose="020B0604030504040204" pitchFamily="34" charset="0"/>
                          <a:ea typeface="Tahoma" panose="020B0604030504040204" pitchFamily="34" charset="0"/>
                          <a:cs typeface="Tahoma" panose="020B0604030504040204" pitchFamily="34" charset="0"/>
                        </a:rPr>
                        <a:t>Observe – </a:t>
                      </a:r>
                      <a:r>
                        <a:rPr lang="en-US" sz="4000" b="0" i="1" dirty="0">
                          <a:latin typeface="Tahoma" panose="020B0604030504040204" pitchFamily="34" charset="0"/>
                          <a:ea typeface="Tahoma" panose="020B0604030504040204" pitchFamily="34" charset="0"/>
                          <a:cs typeface="Tahoma" panose="020B0604030504040204" pitchFamily="34" charset="0"/>
                        </a:rPr>
                        <a:t>general things to look for</a:t>
                      </a:r>
                    </a:p>
                  </a:txBody>
                  <a:tcPr/>
                </a:tc>
                <a:extLst>
                  <a:ext uri="{0D108BD9-81ED-4DB2-BD59-A6C34878D82A}">
                    <a16:rowId xmlns:a16="http://schemas.microsoft.com/office/drawing/2014/main" val="2496822786"/>
                  </a:ext>
                </a:extLst>
              </a:tr>
              <a:tr h="4614480">
                <a:tc>
                  <a:txBody>
                    <a:bodyPr/>
                    <a:lstStyle/>
                    <a:p>
                      <a:pPr marL="0" marR="0" indent="0">
                        <a:spcAft>
                          <a:spcPts val="0"/>
                        </a:spcAft>
                        <a:buFont typeface="Wingdings" panose="05000000000000000000" pitchFamily="2" charset="2"/>
                        <a:buNone/>
                      </a:pPr>
                      <a:r>
                        <a:rPr lang="en-US" sz="2000" b="1" kern="1200" dirty="0">
                          <a:solidFill>
                            <a:srgbClr val="000000"/>
                          </a:solidFill>
                          <a:latin typeface="Tahoma" panose="020B0604030504040204" pitchFamily="34" charset="0"/>
                          <a:ea typeface="Tahoma" panose="020B0604030504040204" pitchFamily="34" charset="0"/>
                          <a:cs typeface="Tahoma" panose="020B0604030504040204" pitchFamily="34" charset="0"/>
                        </a:rPr>
                        <a:t>Good practices:</a:t>
                      </a:r>
                    </a:p>
                    <a:p>
                      <a:pPr marL="342900" marR="0" indent="-342900">
                        <a:spcAft>
                          <a:spcPts val="0"/>
                        </a:spcAft>
                        <a:buFont typeface="Wingdings" panose="05000000000000000000" pitchFamily="2" charset="2"/>
                        <a:buChar char="§"/>
                      </a:pPr>
                      <a:r>
                        <a:rPr lang="en-US" sz="2000" b="0" kern="1200" dirty="0">
                          <a:solidFill>
                            <a:srgbClr val="000000"/>
                          </a:solidFill>
                          <a:latin typeface="Tahoma" panose="020B0604030504040204" pitchFamily="34" charset="0"/>
                          <a:ea typeface="Tahoma" panose="020B0604030504040204" pitchFamily="34" charset="0"/>
                          <a:cs typeface="Tahoma" panose="020B0604030504040204" pitchFamily="34" charset="0"/>
                        </a:rPr>
                        <a:t>Poll Workers should be wearing name badges</a:t>
                      </a:r>
                    </a:p>
                    <a:p>
                      <a:pPr marL="342900" marR="0" indent="-342900">
                        <a:spcAft>
                          <a:spcPts val="0"/>
                        </a:spcAft>
                        <a:buFont typeface="Wingdings" panose="05000000000000000000" pitchFamily="2" charset="2"/>
                        <a:buChar char="§"/>
                      </a:pPr>
                      <a:r>
                        <a:rPr lang="en-US" sz="2000" b="0" kern="1200" dirty="0">
                          <a:solidFill>
                            <a:srgbClr val="000000"/>
                          </a:solidFill>
                          <a:latin typeface="Tahoma" panose="020B0604030504040204" pitchFamily="34" charset="0"/>
                          <a:ea typeface="Tahoma" panose="020B0604030504040204" pitchFamily="34" charset="0"/>
                          <a:cs typeface="Tahoma" panose="020B0604030504040204" pitchFamily="34" charset="0"/>
                        </a:rPr>
                        <a:t>Are voters being asked to verify application information is correct </a:t>
                      </a:r>
                      <a:r>
                        <a:rPr lang="en-US" sz="2000" b="1" i="1" kern="1200" dirty="0">
                          <a:solidFill>
                            <a:srgbClr val="000000"/>
                          </a:solidFill>
                          <a:latin typeface="Tahoma" panose="020B0604030504040204" pitchFamily="34" charset="0"/>
                          <a:ea typeface="Tahoma" panose="020B0604030504040204" pitchFamily="34" charset="0"/>
                          <a:cs typeface="Tahoma" panose="020B0604030504040204" pitchFamily="34" charset="0"/>
                        </a:rPr>
                        <a:t>before</a:t>
                      </a:r>
                      <a:r>
                        <a:rPr lang="en-US" sz="2000" b="0" kern="1200" dirty="0">
                          <a:solidFill>
                            <a:srgbClr val="000000"/>
                          </a:solidFill>
                          <a:latin typeface="Tahoma" panose="020B0604030504040204" pitchFamily="34" charset="0"/>
                          <a:ea typeface="Tahoma" panose="020B0604030504040204" pitchFamily="34" charset="0"/>
                          <a:cs typeface="Tahoma" panose="020B0604030504040204" pitchFamily="34" charset="0"/>
                        </a:rPr>
                        <a:t> voting on BMD?</a:t>
                      </a:r>
                    </a:p>
                    <a:p>
                      <a:pPr marL="342900" marR="0" indent="-342900">
                        <a:spcAft>
                          <a:spcPts val="0"/>
                        </a:spcAft>
                        <a:buFont typeface="Wingdings" panose="05000000000000000000" pitchFamily="2" charset="2"/>
                        <a:buChar char="§"/>
                      </a:pPr>
                      <a:r>
                        <a:rPr lang="en-US" sz="2000" b="0" kern="1200" dirty="0">
                          <a:solidFill>
                            <a:srgbClr val="000000"/>
                          </a:solidFill>
                          <a:latin typeface="Tahoma" panose="020B0604030504040204" pitchFamily="34" charset="0"/>
                          <a:ea typeface="Tahoma" panose="020B0604030504040204" pitchFamily="34" charset="0"/>
                          <a:cs typeface="Tahoma" panose="020B0604030504040204" pitchFamily="34" charset="0"/>
                        </a:rPr>
                        <a:t>Voters should be asked to check the paper ballot reflects their touch screen vote (if applicable)</a:t>
                      </a:r>
                    </a:p>
                    <a:p>
                      <a:pPr marL="0" marR="0" indent="0">
                        <a:spcAft>
                          <a:spcPts val="0"/>
                        </a:spcAft>
                        <a:buFont typeface="Wingdings" panose="05000000000000000000" pitchFamily="2" charset="2"/>
                        <a:buNone/>
                      </a:pPr>
                      <a:r>
                        <a:rPr lang="en-US" sz="2000" b="1" kern="1200" dirty="0">
                          <a:solidFill>
                            <a:srgbClr val="000000"/>
                          </a:solidFill>
                          <a:latin typeface="Tahoma" panose="020B0604030504040204" pitchFamily="34" charset="0"/>
                          <a:ea typeface="Tahoma" panose="020B0604030504040204" pitchFamily="34" charset="0"/>
                          <a:cs typeface="Tahoma" panose="020B0604030504040204" pitchFamily="34" charset="0"/>
                        </a:rPr>
                        <a:t>Items of Interest:</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2000" b="0" kern="1200" dirty="0">
                          <a:solidFill>
                            <a:srgbClr val="000000"/>
                          </a:solidFill>
                          <a:latin typeface="Tahoma" panose="020B0604030504040204" pitchFamily="34" charset="0"/>
                          <a:ea typeface="Tahoma" panose="020B0604030504040204" pitchFamily="34" charset="0"/>
                          <a:cs typeface="Tahoma" panose="020B0604030504040204" pitchFamily="34" charset="0"/>
                        </a:rPr>
                        <a:t>Registrars not checking for valid voter ID  </a:t>
                      </a:r>
                    </a:p>
                    <a:p>
                      <a:pPr marL="342900" marR="0" indent="-342900">
                        <a:spcAft>
                          <a:spcPts val="0"/>
                        </a:spcAft>
                        <a:buFont typeface="Wingdings" panose="05000000000000000000" pitchFamily="2" charset="2"/>
                        <a:buChar char="§"/>
                      </a:pPr>
                      <a:r>
                        <a:rPr lang="en-US" sz="2000" b="0" kern="1200" dirty="0">
                          <a:solidFill>
                            <a:srgbClr val="000000"/>
                          </a:solidFill>
                          <a:latin typeface="Tahoma" panose="020B0604030504040204" pitchFamily="34" charset="0"/>
                          <a:ea typeface="Tahoma" panose="020B0604030504040204" pitchFamily="34" charset="0"/>
                          <a:cs typeface="Tahoma" panose="020B0604030504040204" pitchFamily="34" charset="0"/>
                        </a:rPr>
                        <a:t>Voters complaining the printed ballot does not reflect touch screen vote </a:t>
                      </a:r>
                    </a:p>
                    <a:p>
                      <a:pPr marL="342900" marR="0" indent="-342900">
                        <a:spcAft>
                          <a:spcPts val="0"/>
                        </a:spcAft>
                        <a:buFont typeface="Wingdings" panose="05000000000000000000" pitchFamily="2" charset="2"/>
                        <a:buChar char="§"/>
                      </a:pPr>
                      <a:r>
                        <a:rPr lang="en-US" sz="2000" b="0" kern="1200" dirty="0">
                          <a:solidFill>
                            <a:srgbClr val="000000"/>
                          </a:solidFill>
                          <a:latin typeface="Tahoma" panose="020B0604030504040204" pitchFamily="34" charset="0"/>
                          <a:ea typeface="Tahoma" panose="020B0604030504040204" pitchFamily="34" charset="0"/>
                          <a:cs typeface="Tahoma" panose="020B0604030504040204" pitchFamily="34" charset="0"/>
                        </a:rPr>
                        <a:t>Poll Workers providing information to voters other than explaining the voting process or machine operation </a:t>
                      </a:r>
                    </a:p>
                    <a:p>
                      <a:pPr marL="342900" marR="0" indent="-342900">
                        <a:spcAft>
                          <a:spcPts val="0"/>
                        </a:spcAft>
                        <a:buFont typeface="Wingdings" panose="05000000000000000000" pitchFamily="2" charset="2"/>
                        <a:buChar char="§"/>
                      </a:pPr>
                      <a:r>
                        <a:rPr lang="en-US" sz="2000" b="0" kern="1200" dirty="0">
                          <a:solidFill>
                            <a:srgbClr val="000000"/>
                          </a:solidFill>
                          <a:latin typeface="Tahoma" panose="020B0604030504040204" pitchFamily="34" charset="0"/>
                          <a:ea typeface="Tahoma" panose="020B0604030504040204" pitchFamily="34" charset="0"/>
                          <a:cs typeface="Tahoma" panose="020B0604030504040204" pitchFamily="34" charset="0"/>
                        </a:rPr>
                        <a:t>Unauthorized visitors in the polling location </a:t>
                      </a:r>
                    </a:p>
                    <a:p>
                      <a:pPr marL="342900" marR="0" indent="-342900">
                        <a:spcAft>
                          <a:spcPts val="0"/>
                        </a:spcAft>
                        <a:buFont typeface="Wingdings" panose="05000000000000000000" pitchFamily="2" charset="2"/>
                        <a:buChar char="§"/>
                      </a:pPr>
                      <a:r>
                        <a:rPr lang="en-US" sz="2000" b="0" kern="1200" dirty="0">
                          <a:solidFill>
                            <a:srgbClr val="000000"/>
                          </a:solidFill>
                          <a:latin typeface="Tahoma" panose="020B0604030504040204" pitchFamily="34" charset="0"/>
                          <a:ea typeface="Tahoma" panose="020B0604030504040204" pitchFamily="34" charset="0"/>
                          <a:cs typeface="Tahoma" panose="020B0604030504040204" pitchFamily="34" charset="0"/>
                        </a:rPr>
                        <a:t>Voters who are marked in the Pollbook/ Voter Roll system as having voted already</a:t>
                      </a:r>
                    </a:p>
                    <a:p>
                      <a:pPr marL="342900" marR="0" indent="-342900">
                        <a:lnSpc>
                          <a:spcPct val="90000"/>
                        </a:lnSpc>
                        <a:spcAft>
                          <a:spcPts val="0"/>
                        </a:spcAft>
                        <a:buFont typeface="Wingdings" panose="05000000000000000000" pitchFamily="2" charset="2"/>
                        <a:buChar char="§"/>
                      </a:pPr>
                      <a:r>
                        <a:rPr lang="en-US" sz="2000" b="0" kern="1200" dirty="0">
                          <a:solidFill>
                            <a:srgbClr val="000000"/>
                          </a:solidFill>
                          <a:latin typeface="Tahoma" panose="020B0604030504040204" pitchFamily="34" charset="0"/>
                          <a:ea typeface="Tahoma" panose="020B0604030504040204" pitchFamily="34" charset="0"/>
                          <a:cs typeface="Tahoma" panose="020B0604030504040204" pitchFamily="34" charset="0"/>
                        </a:rPr>
                        <a:t>In person voters marked in the Pollbook as having been issued an absentee ballot </a:t>
                      </a:r>
                    </a:p>
                    <a:p>
                      <a:pPr marL="342900" marR="0" indent="-342900">
                        <a:lnSpc>
                          <a:spcPct val="90000"/>
                        </a:lnSpc>
                        <a:spcAft>
                          <a:spcPts val="0"/>
                        </a:spcAft>
                        <a:buFont typeface="Wingdings" panose="05000000000000000000" pitchFamily="2" charset="2"/>
                        <a:buChar char="§"/>
                      </a:pPr>
                      <a:r>
                        <a:rPr lang="en-US" sz="2000" b="0" kern="1200" dirty="0">
                          <a:solidFill>
                            <a:srgbClr val="000000"/>
                          </a:solidFill>
                          <a:latin typeface="Tahoma" panose="020B0604030504040204" pitchFamily="34" charset="0"/>
                          <a:ea typeface="Tahoma" panose="020B0604030504040204" pitchFamily="34" charset="0"/>
                          <a:cs typeface="Tahoma" panose="020B0604030504040204" pitchFamily="34" charset="0"/>
                        </a:rPr>
                        <a:t>Voters not listed in the Pollbook </a:t>
                      </a:r>
                    </a:p>
                    <a:p>
                      <a:pPr marL="342900" marR="0" indent="-342900">
                        <a:lnSpc>
                          <a:spcPct val="90000"/>
                        </a:lnSpc>
                        <a:spcAft>
                          <a:spcPts val="0"/>
                        </a:spcAft>
                        <a:buFont typeface="Wingdings" panose="05000000000000000000" pitchFamily="2" charset="2"/>
                        <a:buChar char="§"/>
                      </a:pPr>
                      <a:r>
                        <a:rPr lang="en-US" sz="2000" b="0" kern="1200" dirty="0">
                          <a:solidFill>
                            <a:srgbClr val="000000"/>
                          </a:solidFill>
                          <a:latin typeface="Tahoma" panose="020B0604030504040204" pitchFamily="34" charset="0"/>
                          <a:ea typeface="Tahoma" panose="020B0604030504040204" pitchFamily="34" charset="0"/>
                          <a:cs typeface="Tahoma" panose="020B0604030504040204" pitchFamily="34" charset="0"/>
                        </a:rPr>
                        <a:t>Machine malfunctions, breakdowns (technicians can attempt repairs but must be in plain view ) </a:t>
                      </a:r>
                    </a:p>
                    <a:p>
                      <a:pPr marL="342900" marR="0" lvl="0" indent="-342900" fontAlgn="auto">
                        <a:lnSpc>
                          <a:spcPct val="100000"/>
                        </a:lnSpc>
                        <a:spcAft>
                          <a:spcPts val="0"/>
                        </a:spcAft>
                        <a:buClrTx/>
                        <a:buSzTx/>
                        <a:buFont typeface="Wingdings" panose="05000000000000000000" pitchFamily="2" charset="2"/>
                        <a:buChar char="§"/>
                        <a:tabLst/>
                        <a:defRPr/>
                      </a:pPr>
                      <a:r>
                        <a:rPr lang="en-US" sz="2000" b="0" kern="1200" dirty="0">
                          <a:solidFill>
                            <a:srgbClr val="000000"/>
                          </a:solidFill>
                          <a:latin typeface="Tahoma" panose="020B0604030504040204" pitchFamily="34" charset="0"/>
                          <a:ea typeface="Tahoma" panose="020B0604030504040204" pitchFamily="34" charset="0"/>
                          <a:cs typeface="Tahoma" panose="020B0604030504040204" pitchFamily="34" charset="0"/>
                        </a:rPr>
                        <a:t>If there is any doubt about a voter’s right to vote, then they must fill out a paper Provisional Ballot</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2000" b="0" kern="1200" dirty="0">
                          <a:solidFill>
                            <a:srgbClr val="000000"/>
                          </a:solidFill>
                          <a:latin typeface="Tahoma" panose="020B0604030504040204" pitchFamily="34" charset="0"/>
                          <a:ea typeface="Tahoma" panose="020B0604030504040204" pitchFamily="34" charset="0"/>
                          <a:cs typeface="Tahoma" panose="020B0604030504040204" pitchFamily="34" charset="0"/>
                        </a:rPr>
                        <a:t>If voters are having to wait at any process of voting, log the length of wait, if possible</a:t>
                      </a:r>
                    </a:p>
                  </a:txBody>
                  <a:tcPr/>
                </a:tc>
                <a:extLst>
                  <a:ext uri="{0D108BD9-81ED-4DB2-BD59-A6C34878D82A}">
                    <a16:rowId xmlns:a16="http://schemas.microsoft.com/office/drawing/2014/main" val="744739329"/>
                  </a:ext>
                </a:extLst>
              </a:tr>
            </a:tbl>
          </a:graphicData>
        </a:graphic>
      </p:graphicFrame>
    </p:spTree>
    <p:extLst>
      <p:ext uri="{BB962C8B-B14F-4D97-AF65-F5344CB8AC3E}">
        <p14:creationId xmlns:p14="http://schemas.microsoft.com/office/powerpoint/2010/main" val="12327604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400066213"/>
              </p:ext>
            </p:extLst>
          </p:nvPr>
        </p:nvGraphicFramePr>
        <p:xfrm>
          <a:off x="426720" y="502920"/>
          <a:ext cx="11338560" cy="5669280"/>
        </p:xfrm>
        <a:graphic>
          <a:graphicData uri="http://schemas.openxmlformats.org/drawingml/2006/table">
            <a:tbl>
              <a:tblPr firstRow="1" bandRow="1">
                <a:tableStyleId>{5C22544A-7EE6-4342-B048-85BDC9FD1C3A}</a:tableStyleId>
              </a:tblPr>
              <a:tblGrid>
                <a:gridCol w="11338560">
                  <a:extLst>
                    <a:ext uri="{9D8B030D-6E8A-4147-A177-3AD203B41FA5}">
                      <a16:colId xmlns:a16="http://schemas.microsoft.com/office/drawing/2014/main" val="743422230"/>
                    </a:ext>
                  </a:extLst>
                </a:gridCol>
              </a:tblGrid>
              <a:tr h="550419">
                <a:tc>
                  <a:txBody>
                    <a:bodyPr/>
                    <a:lstStyle/>
                    <a:p>
                      <a:r>
                        <a:rPr lang="en-US" sz="4000" dirty="0">
                          <a:latin typeface="Tahoma" panose="020B0604030504040204" pitchFamily="34" charset="0"/>
                          <a:ea typeface="Tahoma" panose="020B0604030504040204" pitchFamily="34" charset="0"/>
                          <a:cs typeface="Tahoma" panose="020B0604030504040204" pitchFamily="34" charset="0"/>
                        </a:rPr>
                        <a:t>Observe – </a:t>
                      </a:r>
                      <a:r>
                        <a:rPr lang="en-US" sz="4000" b="0" i="1" dirty="0">
                          <a:latin typeface="Tahoma" panose="020B0604030504040204" pitchFamily="34" charset="0"/>
                          <a:ea typeface="Tahoma" panose="020B0604030504040204" pitchFamily="34" charset="0"/>
                          <a:cs typeface="Tahoma" panose="020B0604030504040204" pitchFamily="34" charset="0"/>
                        </a:rPr>
                        <a:t>Crossover voting during primary</a:t>
                      </a:r>
                    </a:p>
                  </a:txBody>
                  <a:tcPr/>
                </a:tc>
                <a:extLst>
                  <a:ext uri="{0D108BD9-81ED-4DB2-BD59-A6C34878D82A}">
                    <a16:rowId xmlns:a16="http://schemas.microsoft.com/office/drawing/2014/main" val="2496822786"/>
                  </a:ext>
                </a:extLst>
              </a:tr>
              <a:tr h="4614480">
                <a:tc>
                  <a:txBody>
                    <a:bodyPr/>
                    <a:lstStyle/>
                    <a:p>
                      <a:pPr algn="l"/>
                      <a:r>
                        <a:rPr lang="en-US" sz="2000" b="0" i="0" dirty="0">
                          <a:effectLst/>
                          <a:latin typeface="Roboto" panose="02000000000000000000" pitchFamily="2" charset="0"/>
                        </a:rPr>
                        <a:t>TCA </a:t>
                      </a:r>
                      <a:r>
                        <a:rPr lang="en-US" sz="2000" dirty="0">
                          <a:latin typeface="Roboto" panose="02000000000000000000" pitchFamily="2" charset="0"/>
                        </a:rPr>
                        <a:t>§2-7-115…</a:t>
                      </a:r>
                      <a:endParaRPr lang="en-US" sz="2000" b="0" i="0" dirty="0">
                        <a:effectLst/>
                        <a:latin typeface="Roboto" panose="02000000000000000000" pitchFamily="2" charset="0"/>
                      </a:endParaRPr>
                    </a:p>
                    <a:p>
                      <a:pPr algn="l"/>
                      <a:r>
                        <a:rPr lang="en-US" sz="2000" b="0" i="0" dirty="0">
                          <a:effectLst/>
                          <a:latin typeface="Roboto" panose="02000000000000000000" pitchFamily="2" charset="0"/>
                        </a:rPr>
                        <a:t>(b) A registered voter is entitled to vote in a primary election for offices for which the voter is qualified to vote at the polling place where the voter is registered if:</a:t>
                      </a:r>
                    </a:p>
                    <a:p>
                      <a:pPr algn="l"/>
                      <a:r>
                        <a:rPr lang="en-US" sz="2000" b="0" i="0" dirty="0">
                          <a:effectLst/>
                          <a:latin typeface="Roboto" panose="02000000000000000000" pitchFamily="2" charset="0"/>
                        </a:rPr>
                        <a:t>(1) The voter is a bona fide member of and affiliated with the political party in whose primary the voter seeks to vote; or</a:t>
                      </a:r>
                    </a:p>
                    <a:p>
                      <a:pPr algn="l"/>
                      <a:r>
                        <a:rPr lang="en-US" sz="2000" b="0" i="0" dirty="0">
                          <a:effectLst/>
                          <a:latin typeface="Roboto" panose="02000000000000000000" pitchFamily="2" charset="0"/>
                        </a:rPr>
                        <a:t>(2) At the time the voter seeks to vote, the voter declares allegiance to the political party in whose primary the voter seeks to vote and states that the voter intends to affiliate with that party.</a:t>
                      </a:r>
                    </a:p>
                    <a:p>
                      <a:pPr algn="l"/>
                      <a:r>
                        <a:rPr lang="en-US" sz="2000" b="0" i="0" dirty="0">
                          <a:effectLst/>
                          <a:latin typeface="Roboto" panose="02000000000000000000" pitchFamily="2" charset="0"/>
                        </a:rPr>
                        <a:t>(c)(1) On primary election days, a sign that is a minimum of eight and one-half inches by eleven inches (8.5″x11″) with a yellow background and bold, black text containing the following language must be posted in each polling place:</a:t>
                      </a:r>
                    </a:p>
                    <a:p>
                      <a:pPr algn="l"/>
                      <a:endParaRPr lang="en-US" sz="2000" dirty="0">
                        <a:latin typeface="Roboto" panose="02000000000000000000" pitchFamily="2" charset="0"/>
                      </a:endParaRPr>
                    </a:p>
                    <a:p>
                      <a:pPr algn="ctr"/>
                      <a:r>
                        <a:rPr lang="en-US" sz="2000" b="0" i="0" dirty="0">
                          <a:effectLst/>
                          <a:latin typeface="Roboto" panose="02000000000000000000" pitchFamily="2" charset="0"/>
                        </a:rPr>
                        <a:t>It’s the Law! Please Read…</a:t>
                      </a:r>
                    </a:p>
                    <a:p>
                      <a:r>
                        <a:rPr lang="en-US" sz="2000" dirty="0">
                          <a:latin typeface="Roboto" panose="02000000000000000000" pitchFamily="2" charset="0"/>
                        </a:rPr>
                        <a:t>It is a violation of Tennessee Code Annotated, Section 2-7-115(b), and punishable as a crime under Tennessee Code Annotated, Section 2-19-102 or Section 2-19-107, if a person votes in a political party’s primary without being a bona fide member of or affiliated with that political party, or to declare allegiance to that party without the intent to affiliate with that party.</a:t>
                      </a:r>
                      <a:endParaRPr lang="en-US" sz="2000" b="0" i="0" dirty="0">
                        <a:effectLst/>
                        <a:latin typeface="Roboto" panose="02000000000000000000" pitchFamily="2" charset="0"/>
                      </a:endParaRPr>
                    </a:p>
                  </a:txBody>
                  <a:tcPr/>
                </a:tc>
                <a:extLst>
                  <a:ext uri="{0D108BD9-81ED-4DB2-BD59-A6C34878D82A}">
                    <a16:rowId xmlns:a16="http://schemas.microsoft.com/office/drawing/2014/main" val="744739329"/>
                  </a:ext>
                </a:extLst>
              </a:tr>
            </a:tbl>
          </a:graphicData>
        </a:graphic>
      </p:graphicFrame>
    </p:spTree>
    <p:extLst>
      <p:ext uri="{BB962C8B-B14F-4D97-AF65-F5344CB8AC3E}">
        <p14:creationId xmlns:p14="http://schemas.microsoft.com/office/powerpoint/2010/main" val="40916028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2512061146"/>
              </p:ext>
            </p:extLst>
          </p:nvPr>
        </p:nvGraphicFramePr>
        <p:xfrm>
          <a:off x="426720" y="502920"/>
          <a:ext cx="11338560" cy="5315520"/>
        </p:xfrm>
        <a:graphic>
          <a:graphicData uri="http://schemas.openxmlformats.org/drawingml/2006/table">
            <a:tbl>
              <a:tblPr firstRow="1" bandRow="1">
                <a:tableStyleId>{5C22544A-7EE6-4342-B048-85BDC9FD1C3A}</a:tableStyleId>
              </a:tblPr>
              <a:tblGrid>
                <a:gridCol w="11338560">
                  <a:extLst>
                    <a:ext uri="{9D8B030D-6E8A-4147-A177-3AD203B41FA5}">
                      <a16:colId xmlns:a16="http://schemas.microsoft.com/office/drawing/2014/main" val="743422230"/>
                    </a:ext>
                  </a:extLst>
                </a:gridCol>
              </a:tblGrid>
              <a:tr h="550419">
                <a:tc>
                  <a:txBody>
                    <a:bodyPr/>
                    <a:lstStyle/>
                    <a:p>
                      <a:r>
                        <a:rPr lang="en-US" sz="4000" dirty="0">
                          <a:latin typeface="Tahoma" panose="020B0604030504040204" pitchFamily="34" charset="0"/>
                          <a:ea typeface="Tahoma" panose="020B0604030504040204" pitchFamily="34" charset="0"/>
                          <a:cs typeface="Tahoma" panose="020B0604030504040204" pitchFamily="34" charset="0"/>
                        </a:rPr>
                        <a:t>Observe – </a:t>
                      </a:r>
                      <a:r>
                        <a:rPr lang="en-US" sz="4000" b="0" i="1" dirty="0">
                          <a:latin typeface="Tahoma" panose="020B0604030504040204" pitchFamily="34" charset="0"/>
                          <a:ea typeface="Tahoma" panose="020B0604030504040204" pitchFamily="34" charset="0"/>
                          <a:cs typeface="Tahoma" panose="020B0604030504040204" pitchFamily="34" charset="0"/>
                        </a:rPr>
                        <a:t>At the end of the voting day</a:t>
                      </a:r>
                    </a:p>
                  </a:txBody>
                  <a:tcPr/>
                </a:tc>
                <a:extLst>
                  <a:ext uri="{0D108BD9-81ED-4DB2-BD59-A6C34878D82A}">
                    <a16:rowId xmlns:a16="http://schemas.microsoft.com/office/drawing/2014/main" val="2496822786"/>
                  </a:ext>
                </a:extLst>
              </a:tr>
              <a:tr h="4614480">
                <a:tc>
                  <a:txBody>
                    <a:bodyPr/>
                    <a:lstStyle/>
                    <a:p>
                      <a:pPr algn="l"/>
                      <a:r>
                        <a:rPr lang="en-US" sz="2000" b="0" i="0" dirty="0">
                          <a:effectLst/>
                          <a:latin typeface="Roboto" panose="02000000000000000000" pitchFamily="2" charset="0"/>
                        </a:rPr>
                        <a:t>Reconciliation should occur at the end of each voting day.</a:t>
                      </a:r>
                    </a:p>
                    <a:p>
                      <a:pPr algn="l"/>
                      <a:endParaRPr lang="en-US" sz="2000" b="0" i="0" dirty="0">
                        <a:effectLst/>
                        <a:latin typeface="Roboto" panose="02000000000000000000" pitchFamily="2" charset="0"/>
                      </a:endParaRPr>
                    </a:p>
                    <a:p>
                      <a:pPr algn="l"/>
                      <a:r>
                        <a:rPr lang="en-US" sz="2000" b="0" i="0" dirty="0">
                          <a:effectLst/>
                          <a:latin typeface="Roboto" panose="02000000000000000000" pitchFamily="2" charset="0"/>
                        </a:rPr>
                        <a:t>Total number of Applications to vote = Total number of ballots recorded by the scanner</a:t>
                      </a:r>
                    </a:p>
                    <a:p>
                      <a:pPr algn="l"/>
                      <a:endParaRPr lang="en-US" sz="2000" b="0" i="0" dirty="0">
                        <a:effectLst/>
                        <a:latin typeface="Roboto" panose="02000000000000000000" pitchFamily="2" charset="0"/>
                      </a:endParaRPr>
                    </a:p>
                    <a:p>
                      <a:r>
                        <a:rPr lang="en-US" sz="1800" b="1" kern="1200" dirty="0">
                          <a:solidFill>
                            <a:schemeClr val="dk1"/>
                          </a:solidFill>
                          <a:effectLst/>
                          <a:latin typeface="Tahoma" panose="020B0604030504040204" pitchFamily="34" charset="0"/>
                          <a:ea typeface="Tahoma" panose="020B0604030504040204" pitchFamily="34" charset="0"/>
                          <a:cs typeface="Tahoma" panose="020B0604030504040204" pitchFamily="34" charset="0"/>
                        </a:rPr>
                        <a:t>Tennessee Code Title 2. Elections § 2-7-114 – Voting by paper ballots</a:t>
                      </a:r>
                      <a:endParaRPr lang="en-US" sz="1800" kern="1200" dirty="0">
                        <a:solidFill>
                          <a:schemeClr val="dk1"/>
                        </a:solidFill>
                        <a:effectLst/>
                        <a:latin typeface="Tahoma" panose="020B0604030504040204" pitchFamily="34" charset="0"/>
                        <a:ea typeface="Tahoma" panose="020B0604030504040204" pitchFamily="34" charset="0"/>
                        <a:cs typeface="Tahoma" panose="020B0604030504040204" pitchFamily="34" charset="0"/>
                      </a:endParaRPr>
                    </a:p>
                    <a:p>
                      <a:r>
                        <a:rPr lang="en-US" sz="1800" kern="1200" dirty="0">
                          <a:solidFill>
                            <a:schemeClr val="dk1"/>
                          </a:solidFill>
                          <a:effectLst/>
                          <a:latin typeface="Tahoma" panose="020B0604030504040204" pitchFamily="34" charset="0"/>
                          <a:ea typeface="Tahoma" panose="020B0604030504040204" pitchFamily="34" charset="0"/>
                          <a:cs typeface="Tahoma" panose="020B0604030504040204" pitchFamily="34" charset="0"/>
                        </a:rPr>
                        <a:t>(2) In counties using an electronic ballot marking system or ballot-on-demand technology approved by the coordinator of elections, …the election commission must reconcile the number of applications issued in the polling place with the number of ballots recorded by the optical scanner used to tabulate the ballots in the polling place. Whenever the total number of applications issued differs from the total number of ballots scanned in a tabulator used in the polling place, the election commission shall complete a written report explaining the difference.</a:t>
                      </a:r>
                    </a:p>
                    <a:p>
                      <a:pPr algn="l"/>
                      <a:endParaRPr lang="en-US" sz="2000" b="0" i="0" dirty="0">
                        <a:effectLst/>
                        <a:latin typeface="Roboto" panose="02000000000000000000" pitchFamily="2" charset="0"/>
                      </a:endParaRPr>
                    </a:p>
                  </a:txBody>
                  <a:tcPr/>
                </a:tc>
                <a:extLst>
                  <a:ext uri="{0D108BD9-81ED-4DB2-BD59-A6C34878D82A}">
                    <a16:rowId xmlns:a16="http://schemas.microsoft.com/office/drawing/2014/main" val="744739329"/>
                  </a:ext>
                </a:extLst>
              </a:tr>
            </a:tbl>
          </a:graphicData>
        </a:graphic>
      </p:graphicFrame>
    </p:spTree>
    <p:extLst>
      <p:ext uri="{BB962C8B-B14F-4D97-AF65-F5344CB8AC3E}">
        <p14:creationId xmlns:p14="http://schemas.microsoft.com/office/powerpoint/2010/main" val="39128314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318806488"/>
              </p:ext>
            </p:extLst>
          </p:nvPr>
        </p:nvGraphicFramePr>
        <p:xfrm>
          <a:off x="574431" y="548640"/>
          <a:ext cx="7809914" cy="5876640"/>
        </p:xfrm>
        <a:graphic>
          <a:graphicData uri="http://schemas.openxmlformats.org/drawingml/2006/table">
            <a:tbl>
              <a:tblPr firstRow="1" bandRow="1">
                <a:tableStyleId>{5C22544A-7EE6-4342-B048-85BDC9FD1C3A}</a:tableStyleId>
              </a:tblPr>
              <a:tblGrid>
                <a:gridCol w="7809914">
                  <a:extLst>
                    <a:ext uri="{9D8B030D-6E8A-4147-A177-3AD203B41FA5}">
                      <a16:colId xmlns:a16="http://schemas.microsoft.com/office/drawing/2014/main" val="743422230"/>
                    </a:ext>
                  </a:extLst>
                </a:gridCol>
              </a:tblGrid>
              <a:tr h="728640">
                <a:tc>
                  <a:txBody>
                    <a:bodyPr/>
                    <a:lstStyle/>
                    <a:p>
                      <a:r>
                        <a:rPr lang="en-US" sz="4000" dirty="0">
                          <a:latin typeface="Tahoma" panose="020B0604030504040204" pitchFamily="34" charset="0"/>
                          <a:ea typeface="Tahoma" panose="020B0604030504040204" pitchFamily="34" charset="0"/>
                          <a:cs typeface="Tahoma" panose="020B0604030504040204" pitchFamily="34" charset="0"/>
                        </a:rPr>
                        <a:t>Question</a:t>
                      </a:r>
                      <a:endParaRPr lang="en-US" sz="4000" b="0" i="1"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2496822786"/>
                  </a:ext>
                </a:extLst>
              </a:tr>
              <a:tr h="5148000">
                <a:tc>
                  <a:txBody>
                    <a:bodyPr/>
                    <a:lstStyle/>
                    <a:p>
                      <a:pPr marL="342900" indent="-228600">
                        <a:spcBef>
                          <a:spcPts val="0"/>
                        </a:spcBef>
                        <a:spcAft>
                          <a:spcPts val="600"/>
                        </a:spcAft>
                        <a:buFont typeface="Arial" panose="020B0604020202020204" pitchFamily="34" charset="0"/>
                        <a:buChar char="•"/>
                      </a:pPr>
                      <a:r>
                        <a:rPr lang="en-US" sz="1600" b="0" dirty="0">
                          <a:latin typeface="Tahoma" panose="020B0604030504040204" pitchFamily="34" charset="0"/>
                          <a:ea typeface="Tahoma" panose="020B0604030504040204" pitchFamily="34" charset="0"/>
                          <a:cs typeface="Tahoma" panose="020B0604030504040204" pitchFamily="34" charset="0"/>
                        </a:rPr>
                        <a:t>If you see or hear something “off”, try to gather the facts and don’t jump </a:t>
                      </a:r>
                      <a:r>
                        <a:rPr lang="en-US" sz="1600" dirty="0">
                          <a:latin typeface="Tahoma" panose="020B0604030504040204" pitchFamily="34" charset="0"/>
                          <a:ea typeface="Tahoma" panose="020B0604030504040204" pitchFamily="34" charset="0"/>
                          <a:cs typeface="Tahoma" panose="020B0604030504040204" pitchFamily="34" charset="0"/>
                        </a:rPr>
                        <a:t>to conclusions. P</a:t>
                      </a:r>
                      <a:r>
                        <a:rPr lang="en-US" sz="1600" b="0" dirty="0">
                          <a:latin typeface="Tahoma" panose="020B0604030504040204" pitchFamily="34" charset="0"/>
                          <a:ea typeface="Tahoma" panose="020B0604030504040204" pitchFamily="34" charset="0"/>
                          <a:cs typeface="Tahoma" panose="020B0604030504040204" pitchFamily="34" charset="0"/>
                        </a:rPr>
                        <a:t>olitely ask the </a:t>
                      </a:r>
                      <a:r>
                        <a:rPr lang="en-US" sz="1600" i="1" dirty="0">
                          <a:latin typeface="Tahoma" panose="020B0604030504040204" pitchFamily="34" charset="0"/>
                          <a:ea typeface="Tahoma" panose="020B0604030504040204" pitchFamily="34" charset="0"/>
                          <a:cs typeface="Tahoma" panose="020B0604030504040204" pitchFamily="34" charset="0"/>
                        </a:rPr>
                        <a:t>Officer of Election </a:t>
                      </a:r>
                      <a:r>
                        <a:rPr lang="en-US" sz="1600" b="0" dirty="0">
                          <a:latin typeface="Tahoma" panose="020B0604030504040204" pitchFamily="34" charset="0"/>
                          <a:ea typeface="Tahoma" panose="020B0604030504040204" pitchFamily="34" charset="0"/>
                          <a:cs typeface="Tahoma" panose="020B0604030504040204" pitchFamily="34" charset="0"/>
                        </a:rPr>
                        <a:t>about it</a:t>
                      </a:r>
                      <a:r>
                        <a:rPr lang="en-US" sz="1600" dirty="0">
                          <a:latin typeface="Tahoma" panose="020B0604030504040204" pitchFamily="34" charset="0"/>
                          <a:ea typeface="Tahoma" panose="020B0604030504040204" pitchFamily="34" charset="0"/>
                          <a:cs typeface="Tahoma" panose="020B0604030504040204" pitchFamily="34" charset="0"/>
                        </a:rPr>
                        <a:t>, y</a:t>
                      </a:r>
                      <a:r>
                        <a:rPr lang="en-US" sz="1600" b="0" dirty="0">
                          <a:effectLst/>
                          <a:latin typeface="Tahoma" panose="020B0604030504040204" pitchFamily="34" charset="0"/>
                          <a:ea typeface="Tahoma" panose="020B0604030504040204" pitchFamily="34" charset="0"/>
                          <a:cs typeface="Tahoma" panose="020B0604030504040204" pitchFamily="34" charset="0"/>
                        </a:rPr>
                        <a:t>ou can not have discussions with the precinct staff or voters</a:t>
                      </a:r>
                    </a:p>
                    <a:p>
                      <a:pPr marL="342900" indent="-228600">
                        <a:spcBef>
                          <a:spcPts val="0"/>
                        </a:spcBef>
                        <a:spcAft>
                          <a:spcPts val="600"/>
                        </a:spcAft>
                        <a:buFont typeface="Arial" panose="020B0604020202020204" pitchFamily="34" charset="0"/>
                        <a:buChar char="•"/>
                      </a:pPr>
                      <a:r>
                        <a:rPr lang="en-US" sz="1600" b="0" dirty="0">
                          <a:effectLst/>
                          <a:latin typeface="Tahoma" panose="020B0604030504040204" pitchFamily="34" charset="0"/>
                          <a:ea typeface="Tahoma" panose="020B0604030504040204" pitchFamily="34" charset="0"/>
                          <a:cs typeface="Tahoma" panose="020B0604030504040204" pitchFamily="34" charset="0"/>
                        </a:rPr>
                        <a:t>If you have a significant concern and the </a:t>
                      </a:r>
                      <a:r>
                        <a:rPr lang="en-US" sz="1600" b="0" dirty="0">
                          <a:latin typeface="Tahoma" panose="020B0604030504040204" pitchFamily="34" charset="0"/>
                          <a:ea typeface="Tahoma" panose="020B0604030504040204" pitchFamily="34" charset="0"/>
                          <a:cs typeface="Tahoma" panose="020B0604030504040204" pitchFamily="34" charset="0"/>
                        </a:rPr>
                        <a:t>Election Officer has </a:t>
                      </a:r>
                      <a:r>
                        <a:rPr lang="en-US" sz="1600" b="0" dirty="0">
                          <a:effectLst/>
                          <a:latin typeface="Tahoma" panose="020B0604030504040204" pitchFamily="34" charset="0"/>
                          <a:ea typeface="Tahoma" panose="020B0604030504040204" pitchFamily="34" charset="0"/>
                          <a:cs typeface="Tahoma" panose="020B0604030504040204" pitchFamily="34" charset="0"/>
                        </a:rPr>
                        <a:t>not addressed it</a:t>
                      </a:r>
                      <a:r>
                        <a:rPr lang="en-US" sz="1600" b="0" dirty="0">
                          <a:latin typeface="Tahoma" panose="020B0604030504040204" pitchFamily="34" charset="0"/>
                          <a:ea typeface="Tahoma" panose="020B0604030504040204" pitchFamily="34" charset="0"/>
                          <a:cs typeface="Tahoma" panose="020B0604030504040204" pitchFamily="34" charset="0"/>
                        </a:rPr>
                        <a:t>, you can </a:t>
                      </a:r>
                      <a:r>
                        <a:rPr lang="en-US" sz="1600" b="0" dirty="0">
                          <a:effectLst/>
                          <a:latin typeface="Tahoma" panose="020B0604030504040204" pitchFamily="34" charset="0"/>
                          <a:ea typeface="Tahoma" panose="020B0604030504040204" pitchFamily="34" charset="0"/>
                          <a:cs typeface="Tahoma" panose="020B0604030504040204" pitchFamily="34" charset="0"/>
                        </a:rPr>
                        <a:t>contact the County Election Commission </a:t>
                      </a:r>
                      <a:r>
                        <a:rPr lang="en-US" sz="1600" b="0" i="1" dirty="0">
                          <a:effectLst/>
                          <a:latin typeface="Tahoma" panose="020B0604030504040204" pitchFamily="34" charset="0"/>
                          <a:ea typeface="Tahoma" panose="020B0604030504040204" pitchFamily="34" charset="0"/>
                          <a:cs typeface="Tahoma" panose="020B0604030504040204" pitchFamily="34" charset="0"/>
                        </a:rPr>
                        <a:t>calmly and respectfully </a:t>
                      </a:r>
                      <a:r>
                        <a:rPr lang="en-US" sz="1600" b="0" dirty="0">
                          <a:effectLst/>
                          <a:latin typeface="Tahoma" panose="020B0604030504040204" pitchFamily="34" charset="0"/>
                          <a:ea typeface="Tahoma" panose="020B0604030504040204" pitchFamily="34" charset="0"/>
                          <a:cs typeface="Tahoma" panose="020B0604030504040204" pitchFamily="34" charset="0"/>
                        </a:rPr>
                        <a:t>by phone</a:t>
                      </a:r>
                      <a:r>
                        <a:rPr lang="en-US" sz="1600" dirty="0">
                          <a:latin typeface="Tahoma" panose="020B0604030504040204" pitchFamily="34" charset="0"/>
                          <a:ea typeface="Tahoma" panose="020B0604030504040204" pitchFamily="34" charset="0"/>
                          <a:cs typeface="Tahoma" panose="020B0604030504040204" pitchFamily="34" charset="0"/>
                        </a:rPr>
                        <a:t> </a:t>
                      </a:r>
                    </a:p>
                    <a:p>
                      <a:pPr marL="342900" indent="-228600">
                        <a:spcBef>
                          <a:spcPts val="0"/>
                        </a:spcBef>
                        <a:spcAft>
                          <a:spcPts val="600"/>
                        </a:spcAft>
                        <a:buFont typeface="Arial" panose="020B0604020202020204" pitchFamily="34" charset="0"/>
                        <a:buChar char="•"/>
                      </a:pPr>
                      <a:r>
                        <a:rPr lang="en-US" sz="1600" dirty="0">
                          <a:effectLst/>
                          <a:latin typeface="Tahoma" panose="020B0604030504040204" pitchFamily="34" charset="0"/>
                          <a:ea typeface="Tahoma" panose="020B0604030504040204" pitchFamily="34" charset="0"/>
                          <a:cs typeface="Tahoma" panose="020B0604030504040204" pitchFamily="34" charset="0"/>
                        </a:rPr>
                        <a:t>You may also want to contact</a:t>
                      </a:r>
                      <a:r>
                        <a:rPr lang="en-US" sz="1600" b="0" dirty="0">
                          <a:latin typeface="Tahoma" panose="020B0604030504040204" pitchFamily="34" charset="0"/>
                          <a:ea typeface="Tahoma" panose="020B0604030504040204" pitchFamily="34" charset="0"/>
                          <a:cs typeface="Tahoma" panose="020B0604030504040204" pitchFamily="34" charset="0"/>
                        </a:rPr>
                        <a:t> the </a:t>
                      </a:r>
                      <a:r>
                        <a:rPr lang="en-US" sz="1600" b="0" i="1" dirty="0">
                          <a:latin typeface="Tahoma" panose="020B0604030504040204" pitchFamily="34" charset="0"/>
                          <a:ea typeface="Tahoma" panose="020B0604030504040204" pitchFamily="34" charset="0"/>
                          <a:cs typeface="Tahoma" panose="020B0604030504040204" pitchFamily="34" charset="0"/>
                        </a:rPr>
                        <a:t>party/organization/candidate </a:t>
                      </a:r>
                      <a:r>
                        <a:rPr lang="en-US" sz="1600" b="0" dirty="0">
                          <a:latin typeface="Tahoma" panose="020B0604030504040204" pitchFamily="34" charset="0"/>
                          <a:ea typeface="Tahoma" panose="020B0604030504040204" pitchFamily="34" charset="0"/>
                          <a:cs typeface="Tahoma" panose="020B0604030504040204" pitchFamily="34" charset="0"/>
                        </a:rPr>
                        <a:t>to apprise them of the situation</a:t>
                      </a:r>
                    </a:p>
                    <a:p>
                      <a:pPr marL="342900" indent="-228600">
                        <a:spcBef>
                          <a:spcPts val="0"/>
                        </a:spcBef>
                        <a:spcAft>
                          <a:spcPts val="600"/>
                        </a:spcAft>
                        <a:buFont typeface="Arial" panose="020B0604020202020204" pitchFamily="34" charset="0"/>
                        <a:buChar char="•"/>
                      </a:pPr>
                      <a:r>
                        <a:rPr lang="en-US" sz="1600" b="0" dirty="0">
                          <a:latin typeface="Tahoma" panose="020B0604030504040204" pitchFamily="34" charset="0"/>
                          <a:ea typeface="Tahoma" panose="020B0604030504040204" pitchFamily="34" charset="0"/>
                          <a:cs typeface="Tahoma" panose="020B0604030504040204" pitchFamily="34" charset="0"/>
                        </a:rPr>
                        <a:t>Please </a:t>
                      </a:r>
                      <a:r>
                        <a:rPr lang="en-US" sz="1600" b="1" i="1" dirty="0">
                          <a:latin typeface="Tahoma" panose="020B0604030504040204" pitchFamily="34" charset="0"/>
                          <a:ea typeface="Tahoma" panose="020B0604030504040204" pitchFamily="34" charset="0"/>
                          <a:cs typeface="Tahoma" panose="020B0604030504040204" pitchFamily="34" charset="0"/>
                        </a:rPr>
                        <a:t>log your incident </a:t>
                      </a:r>
                      <a:r>
                        <a:rPr lang="en-US" sz="1600" b="0" i="0" dirty="0">
                          <a:latin typeface="Tahoma" panose="020B0604030504040204" pitchFamily="34" charset="0"/>
                          <a:ea typeface="Tahoma" panose="020B0604030504040204" pitchFamily="34" charset="0"/>
                          <a:cs typeface="Tahoma" panose="020B0604030504040204" pitchFamily="34" charset="0"/>
                        </a:rPr>
                        <a:t>using the </a:t>
                      </a:r>
                      <a:r>
                        <a:rPr lang="en-US" sz="1600" b="0" i="0" dirty="0" err="1">
                          <a:latin typeface="Tahoma" panose="020B0604030504040204" pitchFamily="34" charset="0"/>
                          <a:ea typeface="Tahoma" panose="020B0604030504040204" pitchFamily="34" charset="0"/>
                          <a:cs typeface="Tahoma" panose="020B0604030504040204" pitchFamily="34" charset="0"/>
                        </a:rPr>
                        <a:t>VotifyNow</a:t>
                      </a:r>
                      <a:r>
                        <a:rPr lang="en-US" sz="1600" b="0" i="0" dirty="0">
                          <a:latin typeface="Tahoma" panose="020B0604030504040204" pitchFamily="34" charset="0"/>
                          <a:ea typeface="Tahoma" panose="020B0604030504040204" pitchFamily="34" charset="0"/>
                          <a:cs typeface="Tahoma" panose="020B0604030504040204" pitchFamily="34" charset="0"/>
                        </a:rPr>
                        <a:t> app  www.votifynow.org</a:t>
                      </a:r>
                      <a:endParaRPr lang="en-US" sz="1600" b="0" dirty="0">
                        <a:latin typeface="Tahoma" panose="020B0604030504040204" pitchFamily="34" charset="0"/>
                        <a:ea typeface="Tahoma" panose="020B0604030504040204" pitchFamily="34" charset="0"/>
                        <a:cs typeface="Tahoma" panose="020B0604030504040204" pitchFamily="34" charset="0"/>
                      </a:endParaRPr>
                    </a:p>
                    <a:p>
                      <a:pPr marL="342900" indent="-228600">
                        <a:spcBef>
                          <a:spcPts val="0"/>
                        </a:spcBef>
                        <a:spcAft>
                          <a:spcPts val="600"/>
                        </a:spcAft>
                        <a:buFont typeface="Arial" panose="020B0604020202020204" pitchFamily="34" charset="0"/>
                        <a:buChar char="•"/>
                      </a:pPr>
                      <a:r>
                        <a:rPr lang="en-US" sz="1600" b="0" dirty="0">
                          <a:effectLst/>
                          <a:latin typeface="Tahoma" panose="020B0604030504040204" pitchFamily="34" charset="0"/>
                          <a:ea typeface="Tahoma" panose="020B0604030504040204" pitchFamily="34" charset="0"/>
                          <a:cs typeface="Tahoma" panose="020B0604030504040204" pitchFamily="34" charset="0"/>
                        </a:rPr>
                        <a:t>If the situation warrants, an Inspector of Elections or one of the Election Commissioners may be sent to the polling place to investigate</a:t>
                      </a:r>
                    </a:p>
                    <a:p>
                      <a:pPr marL="342900" indent="-228600">
                        <a:spcBef>
                          <a:spcPts val="0"/>
                        </a:spcBef>
                        <a:spcAft>
                          <a:spcPts val="600"/>
                        </a:spcAft>
                        <a:buFont typeface="Arial" panose="020B0604020202020204" pitchFamily="34" charset="0"/>
                        <a:buChar char="•"/>
                      </a:pPr>
                      <a:r>
                        <a:rPr lang="en-US" sz="1600" b="0" dirty="0">
                          <a:effectLst/>
                          <a:latin typeface="Tahoma" panose="020B0604030504040204" pitchFamily="34" charset="0"/>
                          <a:ea typeface="Tahoma" panose="020B0604030504040204" pitchFamily="34" charset="0"/>
                          <a:cs typeface="Tahoma" panose="020B0604030504040204" pitchFamily="34" charset="0"/>
                        </a:rPr>
                        <a:t>YOU CAN BE ASKED TO LEAVE THE POLLING PLACE </a:t>
                      </a:r>
                    </a:p>
                    <a:p>
                      <a:pPr marL="342900" indent="-228600">
                        <a:spcBef>
                          <a:spcPts val="0"/>
                        </a:spcBef>
                        <a:spcAft>
                          <a:spcPts val="600"/>
                        </a:spcAft>
                        <a:buFont typeface="Arial" panose="020B0604020202020204" pitchFamily="34" charset="0"/>
                        <a:buChar char="•"/>
                      </a:pPr>
                      <a:r>
                        <a:rPr lang="en-US" sz="1600" dirty="0">
                          <a:latin typeface="Tahoma" panose="020B0604030504040204" pitchFamily="34" charset="0"/>
                          <a:ea typeface="Tahoma" panose="020B0604030504040204" pitchFamily="34" charset="0"/>
                          <a:cs typeface="Tahoma" panose="020B0604030504040204" pitchFamily="34" charset="0"/>
                        </a:rPr>
                        <a:t>If you feel this is unreasonable:</a:t>
                      </a:r>
                    </a:p>
                    <a:p>
                      <a:pPr marL="1200150" lvl="2" indent="-228600">
                        <a:spcAft>
                          <a:spcPts val="600"/>
                        </a:spcAft>
                        <a:buFont typeface="Arial" panose="020B0604020202020204" pitchFamily="34" charset="0"/>
                        <a:buChar char="•"/>
                      </a:pPr>
                      <a:r>
                        <a:rPr lang="en-US" sz="1600" dirty="0">
                          <a:latin typeface="Tahoma" panose="020B0604030504040204" pitchFamily="34" charset="0"/>
                          <a:ea typeface="Tahoma" panose="020B0604030504040204" pitchFamily="34" charset="0"/>
                          <a:cs typeface="Tahoma" panose="020B0604030504040204" pitchFamily="34" charset="0"/>
                        </a:rPr>
                        <a:t>Call the Election Commission and let them know that you were asked to leave </a:t>
                      </a:r>
                    </a:p>
                    <a:p>
                      <a:pPr marL="1200150" lvl="2" indent="-228600">
                        <a:spcAft>
                          <a:spcPts val="600"/>
                        </a:spcAft>
                        <a:buFont typeface="Arial" panose="020B0604020202020204" pitchFamily="34" charset="0"/>
                        <a:buChar char="•"/>
                      </a:pPr>
                      <a:r>
                        <a:rPr lang="en-US" sz="1600" dirty="0">
                          <a:latin typeface="Tahoma" panose="020B0604030504040204" pitchFamily="34" charset="0"/>
                          <a:ea typeface="Tahoma" panose="020B0604030504040204" pitchFamily="34" charset="0"/>
                          <a:cs typeface="Tahoma" panose="020B0604030504040204" pitchFamily="34" charset="0"/>
                        </a:rPr>
                        <a:t>Tell them what you feel the reason was</a:t>
                      </a:r>
                    </a:p>
                    <a:p>
                      <a:pPr marL="1200150" lvl="2" indent="-228600">
                        <a:spcAft>
                          <a:spcPts val="600"/>
                        </a:spcAft>
                        <a:buFont typeface="Arial" panose="020B0604020202020204" pitchFamily="34" charset="0"/>
                        <a:buChar char="•"/>
                      </a:pPr>
                      <a:r>
                        <a:rPr lang="en-US" sz="1600" dirty="0">
                          <a:latin typeface="Tahoma" panose="020B0604030504040204" pitchFamily="34" charset="0"/>
                          <a:ea typeface="Tahoma" panose="020B0604030504040204" pitchFamily="34" charset="0"/>
                          <a:cs typeface="Tahoma" panose="020B0604030504040204" pitchFamily="34" charset="0"/>
                        </a:rPr>
                        <a:t>Be polite, rational and ask them to investigate</a:t>
                      </a:r>
                    </a:p>
                  </a:txBody>
                  <a:tcPr/>
                </a:tc>
                <a:extLst>
                  <a:ext uri="{0D108BD9-81ED-4DB2-BD59-A6C34878D82A}">
                    <a16:rowId xmlns:a16="http://schemas.microsoft.com/office/drawing/2014/main" val="744739329"/>
                  </a:ext>
                </a:extLst>
              </a:tr>
            </a:tbl>
          </a:graphicData>
        </a:graphic>
      </p:graphicFrame>
      <p:pic>
        <p:nvPicPr>
          <p:cNvPr id="6" name="Picture 5" descr="A logo with stars and stripes&#10;&#10;Description automatically generated">
            <a:extLst>
              <a:ext uri="{FF2B5EF4-FFF2-40B4-BE49-F238E27FC236}">
                <a16:creationId xmlns:a16="http://schemas.microsoft.com/office/drawing/2014/main" id="{4828D655-2154-9783-C36A-AFAAEBDFEE74}"/>
              </a:ext>
            </a:extLst>
          </p:cNvPr>
          <p:cNvPicPr>
            <a:picLocks noChangeAspect="1"/>
          </p:cNvPicPr>
          <p:nvPr/>
        </p:nvPicPr>
        <p:blipFill>
          <a:blip r:embed="rId3"/>
          <a:stretch>
            <a:fillRect/>
          </a:stretch>
        </p:blipFill>
        <p:spPr>
          <a:xfrm>
            <a:off x="9095594" y="2054589"/>
            <a:ext cx="2095500" cy="2628900"/>
          </a:xfrm>
          <a:prstGeom prst="rect">
            <a:avLst/>
          </a:prstGeom>
        </p:spPr>
      </p:pic>
    </p:spTree>
    <p:extLst>
      <p:ext uri="{BB962C8B-B14F-4D97-AF65-F5344CB8AC3E}">
        <p14:creationId xmlns:p14="http://schemas.microsoft.com/office/powerpoint/2010/main" val="14977637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606983083"/>
              </p:ext>
            </p:extLst>
          </p:nvPr>
        </p:nvGraphicFramePr>
        <p:xfrm>
          <a:off x="464695" y="412230"/>
          <a:ext cx="11235128" cy="5921114"/>
        </p:xfrm>
        <a:graphic>
          <a:graphicData uri="http://schemas.openxmlformats.org/drawingml/2006/table">
            <a:tbl>
              <a:tblPr firstRow="1" bandRow="1">
                <a:tableStyleId>{5C22544A-7EE6-4342-B048-85BDC9FD1C3A}</a:tableStyleId>
              </a:tblPr>
              <a:tblGrid>
                <a:gridCol w="11235128">
                  <a:extLst>
                    <a:ext uri="{9D8B030D-6E8A-4147-A177-3AD203B41FA5}">
                      <a16:colId xmlns:a16="http://schemas.microsoft.com/office/drawing/2014/main" val="743422230"/>
                    </a:ext>
                  </a:extLst>
                </a:gridCol>
              </a:tblGrid>
              <a:tr h="769511">
                <a:tc>
                  <a:txBody>
                    <a:bodyPr/>
                    <a:lstStyle/>
                    <a:p>
                      <a:r>
                        <a:rPr lang="en-US" sz="4000" dirty="0">
                          <a:latin typeface="Tahoma" panose="020B0604030504040204" pitchFamily="34" charset="0"/>
                          <a:ea typeface="Tahoma" panose="020B0604030504040204" pitchFamily="34" charset="0"/>
                          <a:cs typeface="Tahoma" panose="020B0604030504040204" pitchFamily="34" charset="0"/>
                        </a:rPr>
                        <a:t>Document &amp; Report</a:t>
                      </a:r>
                      <a:endParaRPr lang="en-US" sz="4000" b="0" i="1"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2496822786"/>
                  </a:ext>
                </a:extLst>
              </a:tr>
              <a:tr h="5151603">
                <a:tc>
                  <a:txBody>
                    <a:bodyPr/>
                    <a:lstStyle/>
                    <a:p>
                      <a:pPr lvl="1"/>
                      <a:endParaRPr lang="en-US" dirty="0"/>
                    </a:p>
                    <a:p>
                      <a:pPr marL="342900" marR="0" indent="-228600">
                        <a:spcBef>
                          <a:spcPts val="0"/>
                        </a:spcBef>
                        <a:spcAft>
                          <a:spcPts val="600"/>
                        </a:spcAft>
                        <a:buFont typeface="Arial" panose="020B0604020202020204" pitchFamily="34" charset="0"/>
                        <a:buChar char="•"/>
                      </a:pPr>
                      <a:r>
                        <a:rPr lang="en-US" sz="2400" b="0" dirty="0">
                          <a:effectLst/>
                          <a:latin typeface="Tahoma" panose="020B0604030504040204" pitchFamily="34" charset="0"/>
                          <a:ea typeface="Tahoma" panose="020B0604030504040204" pitchFamily="34" charset="0"/>
                          <a:cs typeface="Tahoma" panose="020B0604030504040204" pitchFamily="34" charset="0"/>
                        </a:rPr>
                        <a:t>If you raise a concern or question, </a:t>
                      </a:r>
                      <a:r>
                        <a:rPr lang="en-US" sz="2400" b="0" i="1" dirty="0">
                          <a:effectLst/>
                          <a:latin typeface="Tahoma" panose="020B0604030504040204" pitchFamily="34" charset="0"/>
                          <a:ea typeface="Tahoma" panose="020B0604030504040204" pitchFamily="34" charset="0"/>
                          <a:cs typeface="Tahoma" panose="020B0604030504040204" pitchFamily="34" charset="0"/>
                        </a:rPr>
                        <a:t>write it down and log the incident</a:t>
                      </a:r>
                    </a:p>
                    <a:p>
                      <a:pPr marL="342900" marR="0" indent="-228600">
                        <a:spcBef>
                          <a:spcPts val="0"/>
                        </a:spcBef>
                        <a:spcAft>
                          <a:spcPts val="600"/>
                        </a:spcAft>
                        <a:buFont typeface="Arial" panose="020B0604020202020204" pitchFamily="34" charset="0"/>
                        <a:buChar char="•"/>
                      </a:pPr>
                      <a:r>
                        <a:rPr lang="en-US" sz="2400" b="0" dirty="0">
                          <a:effectLst/>
                          <a:latin typeface="Tahoma" panose="020B0604030504040204" pitchFamily="34" charset="0"/>
                          <a:ea typeface="Tahoma" panose="020B0604030504040204" pitchFamily="34" charset="0"/>
                          <a:cs typeface="Tahoma" panose="020B0604030504040204" pitchFamily="34" charset="0"/>
                        </a:rPr>
                        <a:t>Report facts ONLY - not your opinions, your judgement, or your emotions</a:t>
                      </a:r>
                    </a:p>
                    <a:p>
                      <a:pPr marL="800100" lvl="1" indent="-228600">
                        <a:spcAft>
                          <a:spcPts val="600"/>
                        </a:spcAft>
                        <a:buFont typeface="Arial" panose="020B0604020202020204" pitchFamily="34" charset="0"/>
                        <a:buChar char="•"/>
                      </a:pPr>
                      <a:r>
                        <a:rPr lang="en-US" sz="2400" b="0" i="1" dirty="0">
                          <a:effectLst/>
                          <a:latin typeface="Tahoma" panose="020B0604030504040204" pitchFamily="34" charset="0"/>
                          <a:ea typeface="Tahoma" panose="020B0604030504040204" pitchFamily="34" charset="0"/>
                          <a:cs typeface="Tahoma" panose="020B0604030504040204" pitchFamily="34" charset="0"/>
                        </a:rPr>
                        <a:t>Who</a:t>
                      </a:r>
                      <a:r>
                        <a:rPr lang="en-US" sz="2400" b="0" dirty="0">
                          <a:effectLst/>
                          <a:latin typeface="Tahoma" panose="020B0604030504040204" pitchFamily="34" charset="0"/>
                          <a:ea typeface="Tahoma" panose="020B0604030504040204" pitchFamily="34" charset="0"/>
                          <a:cs typeface="Tahoma" panose="020B0604030504040204" pitchFamily="34" charset="0"/>
                        </a:rPr>
                        <a:t> was involved? (names </a:t>
                      </a:r>
                      <a:r>
                        <a:rPr lang="en-US" sz="2400" dirty="0">
                          <a:latin typeface="Tahoma" panose="020B0604030504040204" pitchFamily="34" charset="0"/>
                          <a:ea typeface="Tahoma" panose="020B0604030504040204" pitchFamily="34" charset="0"/>
                          <a:cs typeface="Tahoma" panose="020B0604030504040204" pitchFamily="34" charset="0"/>
                        </a:rPr>
                        <a:t>and roles) </a:t>
                      </a:r>
                    </a:p>
                    <a:p>
                      <a:pPr marL="800100" lvl="1" indent="-228600">
                        <a:spcAft>
                          <a:spcPts val="600"/>
                        </a:spcAft>
                        <a:buFont typeface="Arial" panose="020B0604020202020204" pitchFamily="34" charset="0"/>
                        <a:buChar char="•"/>
                      </a:pPr>
                      <a:r>
                        <a:rPr lang="en-US" sz="2400" b="0" i="1" dirty="0">
                          <a:effectLst/>
                          <a:latin typeface="Tahoma" panose="020B0604030504040204" pitchFamily="34" charset="0"/>
                          <a:ea typeface="Tahoma" panose="020B0604030504040204" pitchFamily="34" charset="0"/>
                          <a:cs typeface="Tahoma" panose="020B0604030504040204" pitchFamily="34" charset="0"/>
                        </a:rPr>
                        <a:t>What</a:t>
                      </a:r>
                      <a:r>
                        <a:rPr lang="en-US" sz="2400" b="0" dirty="0">
                          <a:effectLst/>
                          <a:latin typeface="Tahoma" panose="020B0604030504040204" pitchFamily="34" charset="0"/>
                          <a:ea typeface="Tahoma" panose="020B0604030504040204" pitchFamily="34" charset="0"/>
                          <a:cs typeface="Tahoma" panose="020B0604030504040204" pitchFamily="34" charset="0"/>
                        </a:rPr>
                        <a:t> was the reason for your concern?</a:t>
                      </a:r>
                    </a:p>
                    <a:p>
                      <a:pPr marL="800100" lvl="1" indent="-228600">
                        <a:spcAft>
                          <a:spcPts val="600"/>
                        </a:spcAft>
                        <a:buFont typeface="Arial" panose="020B0604020202020204" pitchFamily="34" charset="0"/>
                        <a:buChar char="•"/>
                      </a:pPr>
                      <a:r>
                        <a:rPr lang="en-US" sz="2400" b="0" i="1" dirty="0">
                          <a:effectLst/>
                          <a:latin typeface="Tahoma" panose="020B0604030504040204" pitchFamily="34" charset="0"/>
                          <a:ea typeface="Tahoma" panose="020B0604030504040204" pitchFamily="34" charset="0"/>
                          <a:cs typeface="Tahoma" panose="020B0604030504040204" pitchFamily="34" charset="0"/>
                        </a:rPr>
                        <a:t>When</a:t>
                      </a:r>
                      <a:r>
                        <a:rPr lang="en-US" sz="2400" b="0" dirty="0">
                          <a:effectLst/>
                          <a:latin typeface="Tahoma" panose="020B0604030504040204" pitchFamily="34" charset="0"/>
                          <a:ea typeface="Tahoma" panose="020B0604030504040204" pitchFamily="34" charset="0"/>
                          <a:cs typeface="Tahoma" panose="020B0604030504040204" pitchFamily="34" charset="0"/>
                        </a:rPr>
                        <a:t> did it occur? (date and time)</a:t>
                      </a:r>
                    </a:p>
                    <a:p>
                      <a:pPr marL="800100" lvl="1" indent="-228600">
                        <a:spcAft>
                          <a:spcPts val="600"/>
                        </a:spcAft>
                        <a:buFont typeface="Arial" panose="020B0604020202020204" pitchFamily="34" charset="0"/>
                        <a:buChar char="•"/>
                      </a:pPr>
                      <a:r>
                        <a:rPr lang="en-US" sz="2400" b="0" i="1" dirty="0">
                          <a:effectLst/>
                          <a:latin typeface="Tahoma" panose="020B0604030504040204" pitchFamily="34" charset="0"/>
                          <a:ea typeface="Tahoma" panose="020B0604030504040204" pitchFamily="34" charset="0"/>
                          <a:cs typeface="Tahoma" panose="020B0604030504040204" pitchFamily="34" charset="0"/>
                        </a:rPr>
                        <a:t>Where</a:t>
                      </a:r>
                      <a:r>
                        <a:rPr lang="en-US" sz="2400" b="0" dirty="0">
                          <a:effectLst/>
                          <a:latin typeface="Tahoma" panose="020B0604030504040204" pitchFamily="34" charset="0"/>
                          <a:ea typeface="Tahoma" panose="020B0604030504040204" pitchFamily="34" charset="0"/>
                          <a:cs typeface="Tahoma" panose="020B0604030504040204" pitchFamily="34" charset="0"/>
                        </a:rPr>
                        <a:t> location? (the polling place/ area)</a:t>
                      </a:r>
                    </a:p>
                    <a:p>
                      <a:pPr marL="800100" lvl="1" indent="-228600">
                        <a:spcAft>
                          <a:spcPts val="600"/>
                        </a:spcAft>
                        <a:buFont typeface="Arial" panose="020B0604020202020204" pitchFamily="34" charset="0"/>
                        <a:buChar char="•"/>
                      </a:pPr>
                      <a:r>
                        <a:rPr lang="en-US" sz="2400" b="0" i="1" dirty="0">
                          <a:effectLst/>
                          <a:latin typeface="Tahoma" panose="020B0604030504040204" pitchFamily="34" charset="0"/>
                          <a:ea typeface="Tahoma" panose="020B0604030504040204" pitchFamily="34" charset="0"/>
                          <a:cs typeface="Tahoma" panose="020B0604030504040204" pitchFamily="34" charset="0"/>
                        </a:rPr>
                        <a:t>How</a:t>
                      </a:r>
                      <a:r>
                        <a:rPr lang="en-US" sz="2400" b="0" dirty="0">
                          <a:effectLst/>
                          <a:latin typeface="Tahoma" panose="020B0604030504040204" pitchFamily="34" charset="0"/>
                          <a:ea typeface="Tahoma" panose="020B0604030504040204" pitchFamily="34" charset="0"/>
                          <a:cs typeface="Tahoma" panose="020B0604030504040204" pitchFamily="34" charset="0"/>
                        </a:rPr>
                        <a:t> was the situation addressed?</a:t>
                      </a:r>
                    </a:p>
                  </a:txBody>
                  <a:tcPr/>
                </a:tc>
                <a:extLst>
                  <a:ext uri="{0D108BD9-81ED-4DB2-BD59-A6C34878D82A}">
                    <a16:rowId xmlns:a16="http://schemas.microsoft.com/office/drawing/2014/main" val="744739329"/>
                  </a:ext>
                </a:extLst>
              </a:tr>
            </a:tbl>
          </a:graphicData>
        </a:graphic>
      </p:graphicFrame>
    </p:spTree>
    <p:extLst>
      <p:ext uri="{BB962C8B-B14F-4D97-AF65-F5344CB8AC3E}">
        <p14:creationId xmlns:p14="http://schemas.microsoft.com/office/powerpoint/2010/main" val="17003587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2270963919"/>
              </p:ext>
            </p:extLst>
          </p:nvPr>
        </p:nvGraphicFramePr>
        <p:xfrm>
          <a:off x="426720" y="771240"/>
          <a:ext cx="11338560" cy="5315520"/>
        </p:xfrm>
        <a:graphic>
          <a:graphicData uri="http://schemas.openxmlformats.org/drawingml/2006/table">
            <a:tbl>
              <a:tblPr firstRow="1" bandRow="1">
                <a:tableStyleId>{5C22544A-7EE6-4342-B048-85BDC9FD1C3A}</a:tableStyleId>
              </a:tblPr>
              <a:tblGrid>
                <a:gridCol w="11338560">
                  <a:extLst>
                    <a:ext uri="{9D8B030D-6E8A-4147-A177-3AD203B41FA5}">
                      <a16:colId xmlns:a16="http://schemas.microsoft.com/office/drawing/2014/main" val="743422230"/>
                    </a:ext>
                  </a:extLst>
                </a:gridCol>
              </a:tblGrid>
              <a:tr h="550419">
                <a:tc>
                  <a:txBody>
                    <a:bodyPr/>
                    <a:lstStyle/>
                    <a:p>
                      <a:r>
                        <a:rPr lang="en-US" sz="4000" dirty="0">
                          <a:latin typeface="Tahoma" panose="020B0604030504040204" pitchFamily="34" charset="0"/>
                          <a:ea typeface="Tahoma" panose="020B0604030504040204" pitchFamily="34" charset="0"/>
                          <a:cs typeface="Tahoma" panose="020B0604030504040204" pitchFamily="34" charset="0"/>
                        </a:rPr>
                        <a:t>Nursing Homes</a:t>
                      </a:r>
                      <a:endParaRPr lang="en-US" sz="4000" b="0" i="1"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2496822786"/>
                  </a:ext>
                </a:extLst>
              </a:tr>
              <a:tr h="4614480">
                <a:tc>
                  <a:txBody>
                    <a:bodyPr/>
                    <a:lstStyle/>
                    <a:p>
                      <a:pPr marL="342900" indent="-342900">
                        <a:buFont typeface="Arial" panose="020B0604020202020204" pitchFamily="34" charset="0"/>
                        <a:buChar char="•"/>
                      </a:pPr>
                      <a:r>
                        <a:rPr lang="en-US" sz="2400" b="0" dirty="0">
                          <a:latin typeface="Tahoma" panose="020B0604030504040204" pitchFamily="34" charset="0"/>
                          <a:ea typeface="Tahoma" panose="020B0604030504040204" pitchFamily="34" charset="0"/>
                          <a:cs typeface="Tahoma" panose="020B0604030504040204" pitchFamily="34" charset="0"/>
                        </a:rPr>
                        <a:t>Typically, a manual voting process </a:t>
                      </a:r>
                    </a:p>
                    <a:p>
                      <a:pPr marL="342900" indent="-342900">
                        <a:buFont typeface="Arial" panose="020B0604020202020204" pitchFamily="34" charset="0"/>
                        <a:buChar char="•"/>
                      </a:pPr>
                      <a:r>
                        <a:rPr lang="en-US" sz="2400" b="0" dirty="0">
                          <a:latin typeface="Tahoma" panose="020B0604030504040204" pitchFamily="34" charset="0"/>
                          <a:ea typeface="Tahoma" panose="020B0604030504040204" pitchFamily="34" charset="0"/>
                          <a:cs typeface="Tahoma" panose="020B0604030504040204" pitchFamily="34" charset="0"/>
                        </a:rPr>
                        <a:t>Record the number of voters (typically small numbers)</a:t>
                      </a:r>
                    </a:p>
                    <a:p>
                      <a:pPr marL="342900" indent="-342900">
                        <a:buFont typeface="Arial" panose="020B0604020202020204" pitchFamily="34" charset="0"/>
                        <a:buChar char="•"/>
                      </a:pPr>
                      <a:r>
                        <a:rPr lang="en-US" sz="2400" b="0" dirty="0">
                          <a:latin typeface="Tahoma" panose="020B0604030504040204" pitchFamily="34" charset="0"/>
                          <a:ea typeface="Tahoma" panose="020B0604030504040204" pitchFamily="34" charset="0"/>
                          <a:cs typeface="Tahoma" panose="020B0604030504040204" pitchFamily="34" charset="0"/>
                        </a:rPr>
                        <a:t>Were there extra (unused) ballots? This is typical. If so, are they voided on site?</a:t>
                      </a:r>
                    </a:p>
                    <a:p>
                      <a:pPr marL="342900" indent="-342900">
                        <a:buFont typeface="Arial" panose="020B0604020202020204" pitchFamily="34" charset="0"/>
                        <a:buChar char="•"/>
                      </a:pPr>
                      <a:r>
                        <a:rPr lang="en-US" sz="2400" b="0" dirty="0">
                          <a:latin typeface="Tahoma" panose="020B0604030504040204" pitchFamily="34" charset="0"/>
                          <a:ea typeface="Tahoma" panose="020B0604030504040204" pitchFamily="34" charset="0"/>
                          <a:cs typeface="Tahoma" panose="020B0604030504040204" pitchFamily="34" charset="0"/>
                        </a:rPr>
                        <a:t>Care is needed with people who require assistance:</a:t>
                      </a:r>
                      <a:endParaRPr lang="en-US" sz="2400" dirty="0">
                        <a:latin typeface="Tahoma" panose="020B0604030504040204" pitchFamily="34" charset="0"/>
                        <a:ea typeface="Tahoma" panose="020B0604030504040204" pitchFamily="34" charset="0"/>
                        <a:cs typeface="Tahoma" panose="020B0604030504040204" pitchFamily="34" charset="0"/>
                      </a:endParaRPr>
                    </a:p>
                    <a:p>
                      <a:pPr marL="800100" lvl="1" indent="-342900">
                        <a:buFont typeface="Arial" panose="020B0604020202020204" pitchFamily="34" charset="0"/>
                        <a:buChar char="•"/>
                      </a:pPr>
                      <a:r>
                        <a:rPr lang="en-US" sz="2400" b="0" kern="1200" dirty="0">
                          <a:solidFill>
                            <a:schemeClr val="dk1"/>
                          </a:solidFill>
                          <a:effectLst/>
                          <a:latin typeface="Tahoma" panose="020B0604030504040204" pitchFamily="34" charset="0"/>
                          <a:ea typeface="Tahoma" panose="020B0604030504040204" pitchFamily="34" charset="0"/>
                          <a:cs typeface="Tahoma" panose="020B0604030504040204" pitchFamily="34" charset="0"/>
                        </a:rPr>
                        <a:t>Tenn. Code Ann. § 2-7-104 Poll watchers.</a:t>
                      </a:r>
                    </a:p>
                    <a:p>
                      <a:pPr lvl="2"/>
                      <a:r>
                        <a:rPr lang="en-US" sz="2400" b="0" i="1" kern="1200" dirty="0">
                          <a:solidFill>
                            <a:schemeClr val="dk1"/>
                          </a:solidFill>
                          <a:effectLst/>
                          <a:latin typeface="Tahoma" panose="020B0604030504040204" pitchFamily="34" charset="0"/>
                          <a:ea typeface="Tahoma" panose="020B0604030504040204" pitchFamily="34" charset="0"/>
                          <a:cs typeface="Tahoma" panose="020B0604030504040204" pitchFamily="34" charset="0"/>
                        </a:rPr>
                        <a:t>(d) No watcher may interfere with any voter in the preparation or casting of such voter's ballot or prevent the election officials' performance of their duties. </a:t>
                      </a:r>
                      <a:r>
                        <a:rPr lang="en-US" sz="2400" b="0" i="1" kern="1200" dirty="0">
                          <a:solidFill>
                            <a:schemeClr val="dk1"/>
                          </a:solidFill>
                          <a:effectLst/>
                          <a:highlight>
                            <a:srgbClr val="FFFF00"/>
                          </a:highlight>
                          <a:latin typeface="Tahoma" panose="020B0604030504040204" pitchFamily="34" charset="0"/>
                          <a:ea typeface="Tahoma" panose="020B0604030504040204" pitchFamily="34" charset="0"/>
                          <a:cs typeface="Tahoma" panose="020B0604030504040204" pitchFamily="34" charset="0"/>
                        </a:rPr>
                        <a:t>No watcher may observe the giving of assistance in voting to a voter who is entitled to assistance.</a:t>
                      </a:r>
                    </a:p>
                    <a:p>
                      <a:pPr marL="285750" indent="-285750">
                        <a:buFont typeface="Arial" panose="020B0604020202020204" pitchFamily="34" charset="0"/>
                        <a:buChar char="•"/>
                      </a:pPr>
                      <a:r>
                        <a:rPr lang="en-US" sz="2400" b="0" kern="1200" dirty="0">
                          <a:solidFill>
                            <a:schemeClr val="dk1"/>
                          </a:solidFill>
                          <a:effectLst/>
                          <a:latin typeface="Tahoma" panose="020B0604030504040204" pitchFamily="34" charset="0"/>
                          <a:ea typeface="Tahoma" panose="020B0604030504040204" pitchFamily="34" charset="0"/>
                          <a:cs typeface="Tahoma" panose="020B0604030504040204" pitchFamily="34" charset="0"/>
                        </a:rPr>
                        <a:t>If a voter needs to vote in their residence, both election deputy’s should accompany that voter when voting</a:t>
                      </a:r>
                    </a:p>
                  </a:txBody>
                  <a:tcPr/>
                </a:tc>
                <a:extLst>
                  <a:ext uri="{0D108BD9-81ED-4DB2-BD59-A6C34878D82A}">
                    <a16:rowId xmlns:a16="http://schemas.microsoft.com/office/drawing/2014/main" val="744739329"/>
                  </a:ext>
                </a:extLst>
              </a:tr>
            </a:tbl>
          </a:graphicData>
        </a:graphic>
      </p:graphicFrame>
    </p:spTree>
    <p:extLst>
      <p:ext uri="{BB962C8B-B14F-4D97-AF65-F5344CB8AC3E}">
        <p14:creationId xmlns:p14="http://schemas.microsoft.com/office/powerpoint/2010/main" val="39459662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A19B616-A89D-CE32-EA8D-3988B1668809}"/>
              </a:ext>
            </a:extLst>
          </p:cNvPr>
          <p:cNvSpPr>
            <a:spLocks noGrp="1"/>
          </p:cNvSpPr>
          <p:nvPr>
            <p:ph type="title"/>
          </p:nvPr>
        </p:nvSpPr>
        <p:spPr>
          <a:xfrm>
            <a:off x="1096766" y="244867"/>
            <a:ext cx="9875520" cy="1356360"/>
          </a:xfrm>
        </p:spPr>
        <p:txBody>
          <a:bodyPr/>
          <a:lstStyle/>
          <a:p>
            <a:r>
              <a:rPr lang="en-US" dirty="0">
                <a:latin typeface="Rockwell" panose="02060603020205020403" pitchFamily="18" charset="0"/>
              </a:rPr>
              <a:t>Tennessee Election Code – Title 2</a:t>
            </a:r>
          </a:p>
        </p:txBody>
      </p:sp>
      <p:graphicFrame>
        <p:nvGraphicFramePr>
          <p:cNvPr id="12" name="Content Placeholder 3">
            <a:extLst>
              <a:ext uri="{FF2B5EF4-FFF2-40B4-BE49-F238E27FC236}">
                <a16:creationId xmlns:a16="http://schemas.microsoft.com/office/drawing/2014/main" id="{005FA7E5-82B4-E952-64EE-5F758B516135}"/>
              </a:ext>
            </a:extLst>
          </p:cNvPr>
          <p:cNvGraphicFramePr>
            <a:graphicFrameLocks noGrp="1"/>
          </p:cNvGraphicFramePr>
          <p:nvPr>
            <p:ph idx="1"/>
            <p:extLst>
              <p:ext uri="{D42A27DB-BD31-4B8C-83A1-F6EECF244321}">
                <p14:modId xmlns:p14="http://schemas.microsoft.com/office/powerpoint/2010/main" val="511130245"/>
              </p:ext>
            </p:extLst>
          </p:nvPr>
        </p:nvGraphicFramePr>
        <p:xfrm>
          <a:off x="1159667" y="1601227"/>
          <a:ext cx="4994947" cy="4435869"/>
        </p:xfrm>
        <a:graphic>
          <a:graphicData uri="http://schemas.openxmlformats.org/drawingml/2006/table">
            <a:tbl>
              <a:tblPr firstRow="1" bandRow="1">
                <a:tableStyleId>{5C22544A-7EE6-4342-B048-85BDC9FD1C3A}</a:tableStyleId>
              </a:tblPr>
              <a:tblGrid>
                <a:gridCol w="4994947">
                  <a:extLst>
                    <a:ext uri="{9D8B030D-6E8A-4147-A177-3AD203B41FA5}">
                      <a16:colId xmlns:a16="http://schemas.microsoft.com/office/drawing/2014/main" val="743422230"/>
                    </a:ext>
                  </a:extLst>
                </a:gridCol>
              </a:tblGrid>
              <a:tr h="472727">
                <a:tc>
                  <a:txBody>
                    <a:bodyPr/>
                    <a:lstStyle/>
                    <a:p>
                      <a:r>
                        <a:rPr lang="en-US" dirty="0">
                          <a:latin typeface="Tahoma" panose="020B0604030504040204" pitchFamily="34" charset="0"/>
                          <a:ea typeface="Tahoma" panose="020B0604030504040204" pitchFamily="34" charset="0"/>
                          <a:cs typeface="Tahoma" panose="020B0604030504040204" pitchFamily="34" charset="0"/>
                        </a:rPr>
                        <a:t>https://sos.tn.gov</a:t>
                      </a:r>
                    </a:p>
                  </a:txBody>
                  <a:tcPr/>
                </a:tc>
                <a:extLst>
                  <a:ext uri="{0D108BD9-81ED-4DB2-BD59-A6C34878D82A}">
                    <a16:rowId xmlns:a16="http://schemas.microsoft.com/office/drawing/2014/main" val="2496822786"/>
                  </a:ext>
                </a:extLst>
              </a:tr>
              <a:tr h="3963142">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endParaRPr lang="en-US" sz="140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744739329"/>
                  </a:ext>
                </a:extLst>
              </a:tr>
            </a:tbl>
          </a:graphicData>
        </a:graphic>
      </p:graphicFrame>
      <p:pic>
        <p:nvPicPr>
          <p:cNvPr id="13" name="Picture 12">
            <a:extLst>
              <a:ext uri="{FF2B5EF4-FFF2-40B4-BE49-F238E27FC236}">
                <a16:creationId xmlns:a16="http://schemas.microsoft.com/office/drawing/2014/main" id="{54E0B22D-9909-DB02-B21A-E205F6198502}"/>
              </a:ext>
            </a:extLst>
          </p:cNvPr>
          <p:cNvPicPr>
            <a:picLocks noChangeAspect="1"/>
          </p:cNvPicPr>
          <p:nvPr/>
        </p:nvPicPr>
        <p:blipFill>
          <a:blip r:embed="rId2"/>
          <a:stretch>
            <a:fillRect/>
          </a:stretch>
        </p:blipFill>
        <p:spPr>
          <a:xfrm>
            <a:off x="1616681" y="2486417"/>
            <a:ext cx="4080917" cy="3117367"/>
          </a:xfrm>
          <a:prstGeom prst="rect">
            <a:avLst/>
          </a:prstGeom>
        </p:spPr>
      </p:pic>
      <p:pic>
        <p:nvPicPr>
          <p:cNvPr id="14" name="Picture 13">
            <a:extLst>
              <a:ext uri="{FF2B5EF4-FFF2-40B4-BE49-F238E27FC236}">
                <a16:creationId xmlns:a16="http://schemas.microsoft.com/office/drawing/2014/main" id="{0DA4739D-940F-B0D1-5FB9-E6F44A048A07}"/>
              </a:ext>
            </a:extLst>
          </p:cNvPr>
          <p:cNvPicPr>
            <a:picLocks noChangeAspect="1"/>
          </p:cNvPicPr>
          <p:nvPr/>
        </p:nvPicPr>
        <p:blipFill rotWithShape="1">
          <a:blip r:embed="rId3"/>
          <a:srcRect r="51972" b="46346"/>
          <a:stretch/>
        </p:blipFill>
        <p:spPr>
          <a:xfrm>
            <a:off x="6850080" y="1473509"/>
            <a:ext cx="4579220" cy="4265789"/>
          </a:xfrm>
          <a:prstGeom prst="rect">
            <a:avLst/>
          </a:prstGeom>
        </p:spPr>
      </p:pic>
      <p:sp>
        <p:nvSpPr>
          <p:cNvPr id="15" name="Arrow: Right 14">
            <a:extLst>
              <a:ext uri="{FF2B5EF4-FFF2-40B4-BE49-F238E27FC236}">
                <a16:creationId xmlns:a16="http://schemas.microsoft.com/office/drawing/2014/main" id="{12020EBC-2550-873C-F7D8-084F249846D4}"/>
              </a:ext>
            </a:extLst>
          </p:cNvPr>
          <p:cNvSpPr/>
          <p:nvPr/>
        </p:nvSpPr>
        <p:spPr>
          <a:xfrm>
            <a:off x="6358597" y="3516923"/>
            <a:ext cx="253031" cy="29542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715864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2936228955"/>
              </p:ext>
            </p:extLst>
          </p:nvPr>
        </p:nvGraphicFramePr>
        <p:xfrm>
          <a:off x="921434" y="609600"/>
          <a:ext cx="10332720" cy="5315520"/>
        </p:xfrm>
        <a:graphic>
          <a:graphicData uri="http://schemas.openxmlformats.org/drawingml/2006/table">
            <a:tbl>
              <a:tblPr firstRow="1" bandRow="1">
                <a:tableStyleId>{5C22544A-7EE6-4342-B048-85BDC9FD1C3A}</a:tableStyleId>
              </a:tblPr>
              <a:tblGrid>
                <a:gridCol w="10332720">
                  <a:extLst>
                    <a:ext uri="{9D8B030D-6E8A-4147-A177-3AD203B41FA5}">
                      <a16:colId xmlns:a16="http://schemas.microsoft.com/office/drawing/2014/main" val="743422230"/>
                    </a:ext>
                  </a:extLst>
                </a:gridCol>
              </a:tblGrid>
              <a:tr h="550419">
                <a:tc>
                  <a:txBody>
                    <a:bodyPr/>
                    <a:lstStyle/>
                    <a:p>
                      <a:r>
                        <a:rPr lang="en-US" sz="4000" dirty="0">
                          <a:latin typeface="Tahoma" panose="020B0604030504040204" pitchFamily="34" charset="0"/>
                          <a:ea typeface="Tahoma" panose="020B0604030504040204" pitchFamily="34" charset="0"/>
                          <a:cs typeface="Tahoma" panose="020B0604030504040204" pitchFamily="34" charset="0"/>
                        </a:rPr>
                        <a:t>What happens next?</a:t>
                      </a:r>
                      <a:endParaRPr lang="en-US" sz="4000" b="0" i="1"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2496822786"/>
                  </a:ext>
                </a:extLst>
              </a:tr>
              <a:tr h="4614480">
                <a:tc>
                  <a:txBody>
                    <a:bodyPr/>
                    <a:lstStyle/>
                    <a:p>
                      <a:pPr lvl="1"/>
                      <a:endParaRPr lang="en-US" sz="2000" b="1" i="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lvl="1"/>
                      <a:r>
                        <a:rPr lang="en-US" sz="2400" dirty="0">
                          <a:latin typeface="Tahoma" panose="020B0604030504040204" pitchFamily="34" charset="0"/>
                          <a:ea typeface="Tahoma" panose="020B0604030504040204" pitchFamily="34" charset="0"/>
                          <a:cs typeface="Tahoma" panose="020B0604030504040204" pitchFamily="34" charset="0"/>
                        </a:rPr>
                        <a:t>1. Find a political party, an organization, or a candidate to work with</a:t>
                      </a:r>
                      <a:br>
                        <a:rPr lang="en-US" sz="2400" dirty="0">
                          <a:latin typeface="Tahoma" panose="020B0604030504040204" pitchFamily="34" charset="0"/>
                          <a:ea typeface="Tahoma" panose="020B0604030504040204" pitchFamily="34" charset="0"/>
                          <a:cs typeface="Tahoma" panose="020B0604030504040204" pitchFamily="34" charset="0"/>
                        </a:rPr>
                      </a:br>
                      <a:br>
                        <a:rPr lang="en-US" sz="2400" dirty="0">
                          <a:latin typeface="Tahoma" panose="020B0604030504040204" pitchFamily="34" charset="0"/>
                          <a:ea typeface="Tahoma" panose="020B0604030504040204" pitchFamily="34" charset="0"/>
                          <a:cs typeface="Tahoma" panose="020B0604030504040204" pitchFamily="34" charset="0"/>
                        </a:rPr>
                      </a:br>
                      <a:r>
                        <a:rPr lang="en-US" sz="2400" dirty="0">
                          <a:latin typeface="Tahoma" panose="020B0604030504040204" pitchFamily="34" charset="0"/>
                          <a:ea typeface="Tahoma" panose="020B0604030504040204" pitchFamily="34" charset="0"/>
                          <a:cs typeface="Tahoma" panose="020B0604030504040204" pitchFamily="34" charset="0"/>
                        </a:rPr>
                        <a:t>2. As an election nears, work with the party/organization/candidate for scheduled time(s) for you to serve</a:t>
                      </a:r>
                      <a:br>
                        <a:rPr lang="en-US" sz="2400" dirty="0">
                          <a:latin typeface="Tahoma" panose="020B0604030504040204" pitchFamily="34" charset="0"/>
                          <a:ea typeface="Tahoma" panose="020B0604030504040204" pitchFamily="34" charset="0"/>
                          <a:cs typeface="Tahoma" panose="020B0604030504040204" pitchFamily="34" charset="0"/>
                        </a:rPr>
                      </a:br>
                      <a:br>
                        <a:rPr lang="en-US" sz="2400" dirty="0">
                          <a:latin typeface="Tahoma" panose="020B0604030504040204" pitchFamily="34" charset="0"/>
                          <a:ea typeface="Tahoma" panose="020B0604030504040204" pitchFamily="34" charset="0"/>
                          <a:cs typeface="Tahoma" panose="020B0604030504040204" pitchFamily="34" charset="0"/>
                        </a:rPr>
                      </a:br>
                      <a:r>
                        <a:rPr lang="en-US" sz="2400" dirty="0">
                          <a:latin typeface="Tahoma" panose="020B0604030504040204" pitchFamily="34" charset="0"/>
                          <a:ea typeface="Tahoma" panose="020B0604030504040204" pitchFamily="34" charset="0"/>
                          <a:cs typeface="Tahoma" panose="020B0604030504040204" pitchFamily="34" charset="0"/>
                        </a:rPr>
                        <a:t>3. Have the party/organization/candidate submit your name as an approved poll watcher so that an approval letter can be provided to you to take with you </a:t>
                      </a:r>
                      <a:br>
                        <a:rPr lang="en-US" sz="2400" dirty="0">
                          <a:latin typeface="Tahoma" panose="020B0604030504040204" pitchFamily="34" charset="0"/>
                          <a:ea typeface="Tahoma" panose="020B0604030504040204" pitchFamily="34" charset="0"/>
                          <a:cs typeface="Tahoma" panose="020B0604030504040204" pitchFamily="34" charset="0"/>
                        </a:rPr>
                      </a:br>
                      <a:br>
                        <a:rPr lang="en-US" sz="2400" dirty="0">
                          <a:latin typeface="Tahoma" panose="020B0604030504040204" pitchFamily="34" charset="0"/>
                          <a:ea typeface="Tahoma" panose="020B0604030504040204" pitchFamily="34" charset="0"/>
                          <a:cs typeface="Tahoma" panose="020B0604030504040204" pitchFamily="34" charset="0"/>
                        </a:rPr>
                      </a:br>
                      <a:r>
                        <a:rPr lang="en-US" sz="2400" b="1" dirty="0">
                          <a:latin typeface="Tahoma" panose="020B0604030504040204" pitchFamily="34" charset="0"/>
                          <a:ea typeface="Tahoma" panose="020B0604030504040204" pitchFamily="34" charset="0"/>
                          <a:cs typeface="Tahoma" panose="020B0604030504040204" pitchFamily="34" charset="0"/>
                        </a:rPr>
                        <a:t>Note</a:t>
                      </a:r>
                      <a:r>
                        <a:rPr lang="en-US" sz="2400" dirty="0">
                          <a:latin typeface="Tahoma" panose="020B0604030504040204" pitchFamily="34" charset="0"/>
                          <a:ea typeface="Tahoma" panose="020B0604030504040204" pitchFamily="34" charset="0"/>
                          <a:cs typeface="Tahoma" panose="020B0604030504040204" pitchFamily="34" charset="0"/>
                        </a:rPr>
                        <a:t>: This process must be repeated for </a:t>
                      </a:r>
                      <a:r>
                        <a:rPr lang="en-US" sz="2400" i="1" dirty="0">
                          <a:latin typeface="Tahoma" panose="020B0604030504040204" pitchFamily="34" charset="0"/>
                          <a:ea typeface="Tahoma" panose="020B0604030504040204" pitchFamily="34" charset="0"/>
                          <a:cs typeface="Tahoma" panose="020B0604030504040204" pitchFamily="34" charset="0"/>
                        </a:rPr>
                        <a:t>each election </a:t>
                      </a:r>
                      <a:r>
                        <a:rPr lang="en-US" sz="2400" dirty="0">
                          <a:latin typeface="Tahoma" panose="020B0604030504040204" pitchFamily="34" charset="0"/>
                          <a:ea typeface="Tahoma" panose="020B0604030504040204" pitchFamily="34" charset="0"/>
                          <a:cs typeface="Tahoma" panose="020B0604030504040204" pitchFamily="34" charset="0"/>
                        </a:rPr>
                        <a:t>cycle</a:t>
                      </a:r>
                    </a:p>
                  </a:txBody>
                  <a:tcPr/>
                </a:tc>
                <a:extLst>
                  <a:ext uri="{0D108BD9-81ED-4DB2-BD59-A6C34878D82A}">
                    <a16:rowId xmlns:a16="http://schemas.microsoft.com/office/drawing/2014/main" val="744739329"/>
                  </a:ext>
                </a:extLst>
              </a:tr>
            </a:tbl>
          </a:graphicData>
        </a:graphic>
      </p:graphicFrame>
    </p:spTree>
    <p:extLst>
      <p:ext uri="{BB962C8B-B14F-4D97-AF65-F5344CB8AC3E}">
        <p14:creationId xmlns:p14="http://schemas.microsoft.com/office/powerpoint/2010/main" val="37650643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2774809989"/>
              </p:ext>
            </p:extLst>
          </p:nvPr>
        </p:nvGraphicFramePr>
        <p:xfrm>
          <a:off x="1291768" y="647168"/>
          <a:ext cx="9875519" cy="5671130"/>
        </p:xfrm>
        <a:graphic>
          <a:graphicData uri="http://schemas.openxmlformats.org/drawingml/2006/table">
            <a:tbl>
              <a:tblPr firstRow="1" bandRow="1">
                <a:tableStyleId>{5C22544A-7EE6-4342-B048-85BDC9FD1C3A}</a:tableStyleId>
              </a:tblPr>
              <a:tblGrid>
                <a:gridCol w="9875519">
                  <a:extLst>
                    <a:ext uri="{9D8B030D-6E8A-4147-A177-3AD203B41FA5}">
                      <a16:colId xmlns:a16="http://schemas.microsoft.com/office/drawing/2014/main" val="743422230"/>
                    </a:ext>
                  </a:extLst>
                </a:gridCol>
              </a:tblGrid>
              <a:tr h="1055326">
                <a:tc>
                  <a:txBody>
                    <a:bodyPr/>
                    <a:lstStyle/>
                    <a:p>
                      <a:r>
                        <a:rPr lang="en-US" sz="6000" dirty="0">
                          <a:latin typeface="Tahoma" panose="020B0604030504040204" pitchFamily="34" charset="0"/>
                          <a:ea typeface="Tahoma" panose="020B0604030504040204" pitchFamily="34" charset="0"/>
                          <a:cs typeface="Tahoma" panose="020B0604030504040204" pitchFamily="34" charset="0"/>
                        </a:rPr>
                        <a:t>Agenda</a:t>
                      </a:r>
                    </a:p>
                  </a:txBody>
                  <a:tcPr/>
                </a:tc>
                <a:extLst>
                  <a:ext uri="{0D108BD9-81ED-4DB2-BD59-A6C34878D82A}">
                    <a16:rowId xmlns:a16="http://schemas.microsoft.com/office/drawing/2014/main" val="2496822786"/>
                  </a:ext>
                </a:extLst>
              </a:tr>
              <a:tr h="4615804">
                <a:tc>
                  <a:txBody>
                    <a:bodyPr/>
                    <a:lstStyle/>
                    <a:p>
                      <a:pPr marL="342900" marR="0">
                        <a:lnSpc>
                          <a:spcPct val="100000"/>
                        </a:lnSpc>
                        <a:spcBef>
                          <a:spcPts val="0"/>
                        </a:spcBef>
                        <a:spcAft>
                          <a:spcPts val="0"/>
                        </a:spcAft>
                        <a:buFont typeface="Arial" panose="020B0604020202020204" pitchFamily="34" charset="0"/>
                        <a:buNone/>
                      </a:pPr>
                      <a:endParaRPr lang="en-US" sz="1700" b="0" dirty="0"/>
                    </a:p>
                    <a:p>
                      <a:pPr marL="342900" marR="0">
                        <a:lnSpc>
                          <a:spcPct val="100000"/>
                        </a:lnSpc>
                        <a:spcBef>
                          <a:spcPts val="0"/>
                        </a:spcBef>
                        <a:spcAft>
                          <a:spcPts val="0"/>
                        </a:spcAft>
                        <a:buFont typeface="Arial" panose="020B0604020202020204" pitchFamily="34" charset="0"/>
                        <a:buChar char="•"/>
                      </a:pPr>
                      <a:r>
                        <a:rPr lang="en-US" sz="2800" b="0" dirty="0"/>
                        <a:t>Poll Worker and Poll Watcher Roles</a:t>
                      </a:r>
                    </a:p>
                    <a:p>
                      <a:pPr marL="342900">
                        <a:lnSpc>
                          <a:spcPct val="100000"/>
                        </a:lnSpc>
                        <a:spcBef>
                          <a:spcPts val="0"/>
                        </a:spcBef>
                        <a:buFont typeface="Arial" panose="020B0604020202020204" pitchFamily="34" charset="0"/>
                        <a:buChar char="•"/>
                      </a:pPr>
                      <a:r>
                        <a:rPr lang="en-US" sz="2800" b="0" dirty="0"/>
                        <a:t>Poll Watcher Responsibilities: </a:t>
                      </a:r>
                    </a:p>
                    <a:p>
                      <a:pPr lvl="1">
                        <a:lnSpc>
                          <a:spcPct val="100000"/>
                        </a:lnSpc>
                        <a:spcBef>
                          <a:spcPts val="0"/>
                        </a:spcBef>
                      </a:pPr>
                      <a:r>
                        <a:rPr lang="en-US" sz="2800" i="1" dirty="0"/>
                        <a:t>Be Polite</a:t>
                      </a:r>
                    </a:p>
                    <a:p>
                      <a:pPr lvl="1">
                        <a:lnSpc>
                          <a:spcPct val="100000"/>
                        </a:lnSpc>
                        <a:spcBef>
                          <a:spcPts val="0"/>
                        </a:spcBef>
                      </a:pPr>
                      <a:r>
                        <a:rPr lang="en-US" sz="2800" i="1" dirty="0"/>
                        <a:t>Observe</a:t>
                      </a:r>
                      <a:r>
                        <a:rPr lang="en-US" sz="2800" dirty="0"/>
                        <a:t> (some things to watch for)</a:t>
                      </a:r>
                    </a:p>
                    <a:p>
                      <a:pPr lvl="1">
                        <a:lnSpc>
                          <a:spcPct val="100000"/>
                        </a:lnSpc>
                        <a:spcBef>
                          <a:spcPts val="0"/>
                        </a:spcBef>
                      </a:pPr>
                      <a:r>
                        <a:rPr lang="en-US" sz="2800" i="1" dirty="0"/>
                        <a:t>Question</a:t>
                      </a:r>
                    </a:p>
                    <a:p>
                      <a:pPr lvl="1">
                        <a:lnSpc>
                          <a:spcPct val="100000"/>
                        </a:lnSpc>
                        <a:spcBef>
                          <a:spcPts val="0"/>
                        </a:spcBef>
                      </a:pPr>
                      <a:r>
                        <a:rPr lang="en-US" sz="2800" i="1" dirty="0"/>
                        <a:t>Document and Report </a:t>
                      </a:r>
                    </a:p>
                    <a:p>
                      <a:pPr marL="342900">
                        <a:lnSpc>
                          <a:spcPct val="100000"/>
                        </a:lnSpc>
                        <a:spcBef>
                          <a:spcPts val="0"/>
                        </a:spcBef>
                        <a:buFont typeface="Arial" panose="020B0604020202020204" pitchFamily="34" charset="0"/>
                        <a:buChar char="•"/>
                      </a:pPr>
                      <a:r>
                        <a:rPr lang="en-US" sz="2800" b="0" dirty="0"/>
                        <a:t>Nursing homes</a:t>
                      </a:r>
                    </a:p>
                    <a:p>
                      <a:pPr marL="342900">
                        <a:lnSpc>
                          <a:spcPct val="100000"/>
                        </a:lnSpc>
                        <a:spcBef>
                          <a:spcPts val="0"/>
                        </a:spcBef>
                        <a:buFont typeface="Arial" panose="020B0604020202020204" pitchFamily="34" charset="0"/>
                        <a:buChar char="•"/>
                      </a:pPr>
                      <a:r>
                        <a:rPr lang="en-US" sz="2800" b="0" dirty="0"/>
                        <a:t>Other Information Sources</a:t>
                      </a:r>
                    </a:p>
                    <a:p>
                      <a:pPr marL="342900">
                        <a:lnSpc>
                          <a:spcPct val="100000"/>
                        </a:lnSpc>
                        <a:spcBef>
                          <a:spcPts val="0"/>
                        </a:spcBef>
                        <a:buFont typeface="Arial" panose="020B0604020202020204" pitchFamily="34" charset="0"/>
                        <a:buChar char="•"/>
                      </a:pPr>
                      <a:r>
                        <a:rPr lang="en-US" sz="2800" b="0" dirty="0"/>
                        <a:t>Questions?</a:t>
                      </a:r>
                    </a:p>
                  </a:txBody>
                  <a:tcPr/>
                </a:tc>
                <a:extLst>
                  <a:ext uri="{0D108BD9-81ED-4DB2-BD59-A6C34878D82A}">
                    <a16:rowId xmlns:a16="http://schemas.microsoft.com/office/drawing/2014/main" val="744739329"/>
                  </a:ext>
                </a:extLst>
              </a:tr>
            </a:tbl>
          </a:graphicData>
        </a:graphic>
      </p:graphicFrame>
    </p:spTree>
    <p:extLst>
      <p:ext uri="{BB962C8B-B14F-4D97-AF65-F5344CB8AC3E}">
        <p14:creationId xmlns:p14="http://schemas.microsoft.com/office/powerpoint/2010/main" val="15240777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a:lstStyle/>
          <a:p>
            <a:r>
              <a:rPr lang="en-US" dirty="0">
                <a:latin typeface="Rockwell" panose="02060603020205020403" pitchFamily="18" charset="0"/>
              </a:rPr>
              <a:t>Poll Worker vs Poll Watcher</a:t>
            </a:r>
          </a:p>
        </p:txBody>
      </p:sp>
      <p:graphicFrame>
        <p:nvGraphicFramePr>
          <p:cNvPr id="4" name="Content Placeholder 3">
            <a:extLst>
              <a:ext uri="{FF2B5EF4-FFF2-40B4-BE49-F238E27FC236}">
                <a16:creationId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587808825"/>
              </p:ext>
            </p:extLst>
          </p:nvPr>
        </p:nvGraphicFramePr>
        <p:xfrm>
          <a:off x="639391" y="1601227"/>
          <a:ext cx="10879986" cy="4435869"/>
        </p:xfrm>
        <a:graphic>
          <a:graphicData uri="http://schemas.openxmlformats.org/drawingml/2006/table">
            <a:tbl>
              <a:tblPr firstRow="1" bandRow="1">
                <a:tableStyleId>{5C22544A-7EE6-4342-B048-85BDC9FD1C3A}</a:tableStyleId>
              </a:tblPr>
              <a:tblGrid>
                <a:gridCol w="5439993">
                  <a:extLst>
                    <a:ext uri="{9D8B030D-6E8A-4147-A177-3AD203B41FA5}">
                      <a16:colId xmlns:a16="http://schemas.microsoft.com/office/drawing/2014/main" val="743422230"/>
                    </a:ext>
                  </a:extLst>
                </a:gridCol>
                <a:gridCol w="5439993">
                  <a:extLst>
                    <a:ext uri="{9D8B030D-6E8A-4147-A177-3AD203B41FA5}">
                      <a16:colId xmlns:a16="http://schemas.microsoft.com/office/drawing/2014/main" val="777156215"/>
                    </a:ext>
                  </a:extLst>
                </a:gridCol>
              </a:tblGrid>
              <a:tr h="472727">
                <a:tc>
                  <a:txBody>
                    <a:bodyPr/>
                    <a:lstStyle/>
                    <a:p>
                      <a:r>
                        <a:rPr lang="en-US" dirty="0">
                          <a:latin typeface="Tahoma" panose="020B0604030504040204" pitchFamily="34" charset="0"/>
                          <a:ea typeface="Tahoma" panose="020B0604030504040204" pitchFamily="34" charset="0"/>
                          <a:cs typeface="Tahoma" panose="020B0604030504040204" pitchFamily="34" charset="0"/>
                        </a:rPr>
                        <a:t>Poll Worker (Election official)</a:t>
                      </a:r>
                    </a:p>
                  </a:txBody>
                  <a:tcPr/>
                </a:tc>
                <a:tc>
                  <a:txBody>
                    <a:bodyPr/>
                    <a:lstStyle/>
                    <a:p>
                      <a:r>
                        <a:rPr lang="en-US" dirty="0">
                          <a:latin typeface="Tahoma" panose="020B0604030504040204" pitchFamily="34" charset="0"/>
                          <a:ea typeface="Tahoma" panose="020B0604030504040204" pitchFamily="34" charset="0"/>
                          <a:cs typeface="Tahoma" panose="020B0604030504040204" pitchFamily="34" charset="0"/>
                        </a:rPr>
                        <a:t>Poll Watcher (Observer)</a:t>
                      </a:r>
                    </a:p>
                  </a:txBody>
                  <a:tcPr/>
                </a:tc>
                <a:extLst>
                  <a:ext uri="{0D108BD9-81ED-4DB2-BD59-A6C34878D82A}">
                    <a16:rowId xmlns:a16="http://schemas.microsoft.com/office/drawing/2014/main" val="2496822786"/>
                  </a:ext>
                </a:extLst>
              </a:tr>
              <a:tr h="3963142">
                <a:tc>
                  <a:txBody>
                    <a:bodyPr/>
                    <a:lstStyle/>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1800" b="0" i="0" dirty="0">
                          <a:latin typeface="Tahoma" panose="020B0604030504040204" pitchFamily="34" charset="0"/>
                          <a:ea typeface="Tahoma" panose="020B0604030504040204" pitchFamily="34" charset="0"/>
                          <a:cs typeface="Tahoma" panose="020B0604030504040204" pitchFamily="34" charset="0"/>
                        </a:rPr>
                        <a:t>Apply at the County Election Commission</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1800" b="0" i="0" dirty="0">
                          <a:latin typeface="Tahoma" panose="020B0604030504040204" pitchFamily="34" charset="0"/>
                          <a:ea typeface="Tahoma" panose="020B0604030504040204" pitchFamily="34" charset="0"/>
                          <a:cs typeface="Tahoma" panose="020B0604030504040204" pitchFamily="34" charset="0"/>
                        </a:rPr>
                        <a:t>Paid position</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1800" b="0" i="0" dirty="0">
                          <a:latin typeface="Tahoma" panose="020B0604030504040204" pitchFamily="34" charset="0"/>
                          <a:ea typeface="Tahoma" panose="020B0604030504040204" pitchFamily="34" charset="0"/>
                          <a:cs typeface="Tahoma" panose="020B0604030504040204" pitchFamily="34" charset="0"/>
                        </a:rPr>
                        <a:t>Administer the Election (bi-partisan)</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1800" b="0" i="0" dirty="0">
                          <a:latin typeface="Tahoma" panose="020B0604030504040204" pitchFamily="34" charset="0"/>
                          <a:ea typeface="Tahoma" panose="020B0604030504040204" pitchFamily="34" charset="0"/>
                          <a:cs typeface="Tahoma" panose="020B0604030504040204" pitchFamily="34" charset="0"/>
                        </a:rPr>
                        <a:t>Serve entire election day</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1800" b="0" i="0" dirty="0">
                          <a:latin typeface="Tahoma" panose="020B0604030504040204" pitchFamily="34" charset="0"/>
                          <a:ea typeface="Tahoma" panose="020B0604030504040204" pitchFamily="34" charset="0"/>
                          <a:cs typeface="Tahoma" panose="020B0604030504040204" pitchFamily="34" charset="0"/>
                        </a:rPr>
                        <a:t>Must undergo local elections office training</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1800" b="0" i="0" dirty="0">
                          <a:latin typeface="Tahoma" panose="020B0604030504040204" pitchFamily="34" charset="0"/>
                          <a:ea typeface="Tahoma" panose="020B0604030504040204" pitchFamily="34" charset="0"/>
                          <a:cs typeface="Tahoma" panose="020B0604030504040204" pitchFamily="34" charset="0"/>
                        </a:rPr>
                        <a:t>Swear oath to faithfully and impartially administer election laws</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1800" b="0" i="0" dirty="0">
                          <a:latin typeface="Tahoma" panose="020B0604030504040204" pitchFamily="34" charset="0"/>
                          <a:ea typeface="Tahoma" panose="020B0604030504040204" pitchFamily="34" charset="0"/>
                          <a:cs typeface="Tahoma" panose="020B0604030504040204" pitchFamily="34" charset="0"/>
                        </a:rPr>
                        <a:t>Appointed to specific roles</a:t>
                      </a:r>
                    </a:p>
                  </a:txBody>
                  <a:tcPr/>
                </a:tc>
                <a:tc>
                  <a:txBody>
                    <a:bodyPr/>
                    <a:lstStyle/>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1800" dirty="0">
                          <a:latin typeface="Tahoma" panose="020B0604030504040204" pitchFamily="34" charset="0"/>
                          <a:ea typeface="Tahoma" panose="020B0604030504040204" pitchFamily="34" charset="0"/>
                          <a:cs typeface="Tahoma" panose="020B0604030504040204" pitchFamily="34" charset="0"/>
                        </a:rPr>
                        <a:t>Volunteer position</a:t>
                      </a:r>
                    </a:p>
                    <a:p>
                      <a:pPr marL="285750" indent="-285750">
                        <a:lnSpc>
                          <a:spcPct val="150000"/>
                        </a:lnSpc>
                        <a:buFont typeface="Arial" panose="020B0604020202020204" pitchFamily="34" charset="0"/>
                        <a:buChar char="•"/>
                      </a:pPr>
                      <a:r>
                        <a:rPr lang="en-US" sz="1800" dirty="0">
                          <a:latin typeface="Tahoma" panose="020B0604030504040204" pitchFamily="34" charset="0"/>
                          <a:ea typeface="Tahoma" panose="020B0604030504040204" pitchFamily="34" charset="0"/>
                          <a:cs typeface="Tahoma" panose="020B0604030504040204" pitchFamily="34" charset="0"/>
                        </a:rPr>
                        <a:t>Represent local party, official citizen organizations, or candidate</a:t>
                      </a:r>
                    </a:p>
                    <a:p>
                      <a:pPr marL="285750" indent="-285750">
                        <a:lnSpc>
                          <a:spcPct val="150000"/>
                        </a:lnSpc>
                        <a:buFont typeface="Arial" panose="020B0604020202020204" pitchFamily="34" charset="0"/>
                        <a:buChar char="•"/>
                      </a:pPr>
                      <a:r>
                        <a:rPr lang="en-US" sz="1800" dirty="0">
                          <a:latin typeface="Tahoma" panose="020B0604030504040204" pitchFamily="34" charset="0"/>
                          <a:ea typeface="Tahoma" panose="020B0604030504040204" pitchFamily="34" charset="0"/>
                          <a:cs typeface="Tahoma" panose="020B0604030504040204" pitchFamily="34" charset="0"/>
                        </a:rPr>
                        <a:t>Observe the election to detect and report on any irregularities</a:t>
                      </a:r>
                    </a:p>
                    <a:p>
                      <a:pPr marL="285750" indent="-285750">
                        <a:lnSpc>
                          <a:spcPct val="150000"/>
                        </a:lnSpc>
                        <a:buFont typeface="Arial" panose="020B0604020202020204" pitchFamily="34" charset="0"/>
                        <a:buChar char="•"/>
                      </a:pPr>
                      <a:r>
                        <a:rPr lang="en-US" sz="1800" dirty="0">
                          <a:latin typeface="Tahoma" panose="020B0604030504040204" pitchFamily="34" charset="0"/>
                          <a:ea typeface="Tahoma" panose="020B0604030504040204" pitchFamily="34" charset="0"/>
                          <a:cs typeface="Tahoma" panose="020B0604030504040204" pitchFamily="34" charset="0"/>
                        </a:rPr>
                        <a:t>Volunteer in 2-3 hour shifts and do not have to serve the entire day</a:t>
                      </a:r>
                    </a:p>
                    <a:p>
                      <a:pPr marL="285750" indent="-285750">
                        <a:lnSpc>
                          <a:spcPct val="150000"/>
                        </a:lnSpc>
                        <a:buFont typeface="Arial" panose="020B0604020202020204" pitchFamily="34" charset="0"/>
                        <a:buChar char="•"/>
                      </a:pPr>
                      <a:r>
                        <a:rPr lang="en-US" sz="1800" dirty="0">
                          <a:latin typeface="Tahoma" panose="020B0604030504040204" pitchFamily="34" charset="0"/>
                          <a:ea typeface="Tahoma" panose="020B0604030504040204" pitchFamily="34" charset="0"/>
                          <a:cs typeface="Tahoma" panose="020B0604030504040204" pitchFamily="34" charset="0"/>
                        </a:rPr>
                        <a:t>Must be pre-registered/approved by the election commission</a:t>
                      </a:r>
                    </a:p>
                  </a:txBody>
                  <a:tcPr/>
                </a:tc>
                <a:extLst>
                  <a:ext uri="{0D108BD9-81ED-4DB2-BD59-A6C34878D82A}">
                    <a16:rowId xmlns:a16="http://schemas.microsoft.com/office/drawing/2014/main" val="744739329"/>
                  </a:ext>
                </a:extLst>
              </a:tr>
            </a:tbl>
          </a:graphicData>
        </a:graphic>
      </p:graphicFrame>
    </p:spTree>
    <p:extLst>
      <p:ext uri="{BB962C8B-B14F-4D97-AF65-F5344CB8AC3E}">
        <p14:creationId xmlns:p14="http://schemas.microsoft.com/office/powerpoint/2010/main" val="39222580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a:lstStyle/>
          <a:p>
            <a:r>
              <a:rPr lang="en-US" dirty="0">
                <a:latin typeface="Rockwell" panose="02060603020205020403" pitchFamily="18" charset="0"/>
              </a:rPr>
              <a:t>Poll Worker Rolls</a:t>
            </a:r>
          </a:p>
        </p:txBody>
      </p:sp>
      <p:graphicFrame>
        <p:nvGraphicFramePr>
          <p:cNvPr id="4" name="Content Placeholder 3">
            <a:extLst>
              <a:ext uri="{FF2B5EF4-FFF2-40B4-BE49-F238E27FC236}">
                <a16:creationId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608268879"/>
              </p:ext>
            </p:extLst>
          </p:nvPr>
        </p:nvGraphicFramePr>
        <p:xfrm>
          <a:off x="1159668" y="1425380"/>
          <a:ext cx="9872664" cy="2196703"/>
        </p:xfrm>
        <a:graphic>
          <a:graphicData uri="http://schemas.openxmlformats.org/drawingml/2006/table">
            <a:tbl>
              <a:tblPr firstRow="1" bandRow="1">
                <a:tableStyleId>{5C22544A-7EE6-4342-B048-85BDC9FD1C3A}</a:tableStyleId>
              </a:tblPr>
              <a:tblGrid>
                <a:gridCol w="4936332">
                  <a:extLst>
                    <a:ext uri="{9D8B030D-6E8A-4147-A177-3AD203B41FA5}">
                      <a16:colId xmlns:a16="http://schemas.microsoft.com/office/drawing/2014/main" val="743422230"/>
                    </a:ext>
                  </a:extLst>
                </a:gridCol>
                <a:gridCol w="4936332">
                  <a:extLst>
                    <a:ext uri="{9D8B030D-6E8A-4147-A177-3AD203B41FA5}">
                      <a16:colId xmlns:a16="http://schemas.microsoft.com/office/drawing/2014/main" val="777156215"/>
                    </a:ext>
                  </a:extLst>
                </a:gridCol>
              </a:tblGrid>
              <a:tr h="218396">
                <a:tc>
                  <a:txBody>
                    <a:bodyPr/>
                    <a:lstStyle/>
                    <a:p>
                      <a:r>
                        <a:rPr lang="en-US" dirty="0">
                          <a:latin typeface="Tahoma" panose="020B0604030504040204" pitchFamily="34" charset="0"/>
                          <a:ea typeface="Tahoma" panose="020B0604030504040204" pitchFamily="34" charset="0"/>
                          <a:cs typeface="Tahoma" panose="020B0604030504040204" pitchFamily="34" charset="0"/>
                        </a:rPr>
                        <a:t>Officer of Elections</a:t>
                      </a:r>
                    </a:p>
                  </a:txBody>
                  <a:tcPr/>
                </a:tc>
                <a:tc>
                  <a:txBody>
                    <a:bodyPr/>
                    <a:lstStyle/>
                    <a:p>
                      <a:r>
                        <a:rPr lang="en-US" dirty="0">
                          <a:latin typeface="Tahoma" panose="020B0604030504040204" pitchFamily="34" charset="0"/>
                          <a:ea typeface="Tahoma" panose="020B0604030504040204" pitchFamily="34" charset="0"/>
                          <a:cs typeface="Tahoma" panose="020B0604030504040204" pitchFamily="34" charset="0"/>
                        </a:rPr>
                        <a:t>Precinct Registrar</a:t>
                      </a:r>
                    </a:p>
                  </a:txBody>
                  <a:tcPr/>
                </a:tc>
                <a:extLst>
                  <a:ext uri="{0D108BD9-81ED-4DB2-BD59-A6C34878D82A}">
                    <a16:rowId xmlns:a16="http://schemas.microsoft.com/office/drawing/2014/main" val="2496822786"/>
                  </a:ext>
                </a:extLst>
              </a:tr>
              <a:tr h="1830943">
                <a:tc>
                  <a:txBody>
                    <a:bodyPr/>
                    <a:lstStyle/>
                    <a:p>
                      <a:pPr marL="285750" indent="-285750">
                        <a:buFont typeface="Arial" panose="020B0604020202020204" pitchFamily="34" charset="0"/>
                        <a:buChar char="•"/>
                      </a:pPr>
                      <a:r>
                        <a:rPr lang="en-US" sz="1800" dirty="0">
                          <a:latin typeface="Tahoma" panose="020B0604030504040204" pitchFamily="34" charset="0"/>
                          <a:ea typeface="Tahoma" panose="020B0604030504040204" pitchFamily="34" charset="0"/>
                          <a:cs typeface="Tahoma" panose="020B0604030504040204" pitchFamily="34" charset="0"/>
                        </a:rPr>
                        <a:t>Senior official responsible for operation of the polling location</a:t>
                      </a:r>
                    </a:p>
                    <a:p>
                      <a:pPr marL="285750" indent="-285750">
                        <a:buFont typeface="Arial" panose="020B0604020202020204" pitchFamily="34" charset="0"/>
                        <a:buChar char="•"/>
                      </a:pPr>
                      <a:r>
                        <a:rPr lang="en-US" sz="1800" dirty="0">
                          <a:latin typeface="Tahoma" panose="020B0604030504040204" pitchFamily="34" charset="0"/>
                          <a:ea typeface="Tahoma" panose="020B0604030504040204" pitchFamily="34" charset="0"/>
                          <a:cs typeface="Tahoma" panose="020B0604030504040204" pitchFamily="34" charset="0"/>
                        </a:rPr>
                        <a:t>Appoints three judges to settle disputes and challenges</a:t>
                      </a:r>
                    </a:p>
                    <a:p>
                      <a:pPr marL="285750" indent="-285750">
                        <a:buFont typeface="Arial" panose="020B0604020202020204" pitchFamily="34" charset="0"/>
                        <a:buChar char="•"/>
                      </a:pPr>
                      <a:r>
                        <a:rPr lang="en-US" sz="1800" dirty="0">
                          <a:latin typeface="Tahoma" panose="020B0604030504040204" pitchFamily="34" charset="0"/>
                          <a:ea typeface="Tahoma" panose="020B0604030504040204" pitchFamily="34" charset="0"/>
                          <a:cs typeface="Tahoma" panose="020B0604030504040204" pitchFamily="34" charset="0"/>
                        </a:rPr>
                        <a:t>Poll Watchers only point of contact</a:t>
                      </a:r>
                    </a:p>
                  </a:txBody>
                  <a:tcPr/>
                </a:tc>
                <a:tc>
                  <a:txBody>
                    <a:bodyPr/>
                    <a:lstStyle/>
                    <a:p>
                      <a:pPr marL="285750" lvl="0" indent="-285750">
                        <a:buFont typeface="Arial" panose="020B0604020202020204" pitchFamily="34" charset="0"/>
                        <a:buChar char="•"/>
                      </a:pPr>
                      <a:r>
                        <a:rPr lang="en-US" sz="1800" b="0" i="0" u="none" dirty="0">
                          <a:latin typeface="Tahoma" panose="020B0604030504040204" pitchFamily="34" charset="0"/>
                          <a:ea typeface="Tahoma" panose="020B0604030504040204" pitchFamily="34" charset="0"/>
                          <a:cs typeface="Tahoma" panose="020B0604030504040204" pitchFamily="34" charset="0"/>
                        </a:rPr>
                        <a:t>Initial voter contact</a:t>
                      </a:r>
                    </a:p>
                    <a:p>
                      <a:pPr marL="285750" lvl="0" indent="-285750">
                        <a:buFont typeface="Arial" panose="020B0604020202020204" pitchFamily="34" charset="0"/>
                        <a:buChar char="•"/>
                      </a:pPr>
                      <a:r>
                        <a:rPr lang="en-US" sz="1800" b="0" i="0" u="none" dirty="0">
                          <a:latin typeface="Tahoma" panose="020B0604030504040204" pitchFamily="34" charset="0"/>
                          <a:ea typeface="Tahoma" panose="020B0604030504040204" pitchFamily="34" charset="0"/>
                          <a:cs typeface="Tahoma" panose="020B0604030504040204" pitchFamily="34" charset="0"/>
                        </a:rPr>
                        <a:t>Checks the voter’s ID/address and verifies the eligibility of voter at the location</a:t>
                      </a:r>
                    </a:p>
                    <a:p>
                      <a:pPr marL="285750" lvl="0" indent="-285750">
                        <a:buFont typeface="Arial" panose="020B0604020202020204" pitchFamily="34" charset="0"/>
                        <a:buChar char="•"/>
                      </a:pPr>
                      <a:r>
                        <a:rPr lang="en-US" sz="1800" b="0" i="0" u="none" dirty="0">
                          <a:latin typeface="Tahoma" panose="020B0604030504040204" pitchFamily="34" charset="0"/>
                          <a:ea typeface="Tahoma" panose="020B0604030504040204" pitchFamily="34" charset="0"/>
                          <a:cs typeface="Tahoma" panose="020B0604030504040204" pitchFamily="34" charset="0"/>
                        </a:rPr>
                        <a:t>Prints the Application to Vote (ATP) and ballot or may direct voter to Change of Address Clerk</a:t>
                      </a:r>
                    </a:p>
                  </a:txBody>
                  <a:tcPr/>
                </a:tc>
                <a:extLst>
                  <a:ext uri="{0D108BD9-81ED-4DB2-BD59-A6C34878D82A}">
                    <a16:rowId xmlns:a16="http://schemas.microsoft.com/office/drawing/2014/main" val="744739329"/>
                  </a:ext>
                </a:extLst>
              </a:tr>
            </a:tbl>
          </a:graphicData>
        </a:graphic>
      </p:graphicFrame>
      <p:graphicFrame>
        <p:nvGraphicFramePr>
          <p:cNvPr id="3" name="Content Placeholder 3">
            <a:extLst>
              <a:ext uri="{FF2B5EF4-FFF2-40B4-BE49-F238E27FC236}">
                <a16:creationId xmlns:a16="http://schemas.microsoft.com/office/drawing/2014/main" id="{0C3C360C-618F-6EBD-328E-290C5098DE2C}"/>
              </a:ext>
            </a:extLst>
          </p:cNvPr>
          <p:cNvGraphicFramePr>
            <a:graphicFrameLocks/>
          </p:cNvGraphicFramePr>
          <p:nvPr>
            <p:extLst>
              <p:ext uri="{D42A27DB-BD31-4B8C-83A1-F6EECF244321}">
                <p14:modId xmlns:p14="http://schemas.microsoft.com/office/powerpoint/2010/main" val="2731361823"/>
              </p:ext>
            </p:extLst>
          </p:nvPr>
        </p:nvGraphicFramePr>
        <p:xfrm>
          <a:off x="1159668" y="3779374"/>
          <a:ext cx="9872664" cy="2651760"/>
        </p:xfrm>
        <a:graphic>
          <a:graphicData uri="http://schemas.openxmlformats.org/drawingml/2006/table">
            <a:tbl>
              <a:tblPr firstRow="1" bandRow="1">
                <a:tableStyleId>{5C22544A-7EE6-4342-B048-85BDC9FD1C3A}</a:tableStyleId>
              </a:tblPr>
              <a:tblGrid>
                <a:gridCol w="4936332">
                  <a:extLst>
                    <a:ext uri="{9D8B030D-6E8A-4147-A177-3AD203B41FA5}">
                      <a16:colId xmlns:a16="http://schemas.microsoft.com/office/drawing/2014/main" val="743422230"/>
                    </a:ext>
                  </a:extLst>
                </a:gridCol>
                <a:gridCol w="4936332">
                  <a:extLst>
                    <a:ext uri="{9D8B030D-6E8A-4147-A177-3AD203B41FA5}">
                      <a16:colId xmlns:a16="http://schemas.microsoft.com/office/drawing/2014/main" val="777156215"/>
                    </a:ext>
                  </a:extLst>
                </a:gridCol>
              </a:tblGrid>
              <a:tr h="218396">
                <a:tc>
                  <a:txBody>
                    <a:bodyPr/>
                    <a:lstStyle/>
                    <a:p>
                      <a:r>
                        <a:rPr lang="en-US" dirty="0">
                          <a:latin typeface="Tahoma" panose="020B0604030504040204" pitchFamily="34" charset="0"/>
                          <a:ea typeface="Tahoma" panose="020B0604030504040204" pitchFamily="34" charset="0"/>
                          <a:cs typeface="Tahoma" panose="020B0604030504040204" pitchFamily="34" charset="0"/>
                        </a:rPr>
                        <a:t>Change of Address Clerk</a:t>
                      </a:r>
                    </a:p>
                  </a:txBody>
                  <a:tcPr/>
                </a:tc>
                <a:tc>
                  <a:txBody>
                    <a:bodyPr/>
                    <a:lstStyle/>
                    <a:p>
                      <a:r>
                        <a:rPr lang="en-US" dirty="0">
                          <a:latin typeface="Tahoma" panose="020B0604030504040204" pitchFamily="34" charset="0"/>
                          <a:ea typeface="Tahoma" panose="020B0604030504040204" pitchFamily="34" charset="0"/>
                          <a:cs typeface="Tahoma" panose="020B0604030504040204" pitchFamily="34" charset="0"/>
                        </a:rPr>
                        <a:t>Machine Operator</a:t>
                      </a:r>
                    </a:p>
                  </a:txBody>
                  <a:tcPr/>
                </a:tc>
                <a:extLst>
                  <a:ext uri="{0D108BD9-81ED-4DB2-BD59-A6C34878D82A}">
                    <a16:rowId xmlns:a16="http://schemas.microsoft.com/office/drawing/2014/main" val="2496822786"/>
                  </a:ext>
                </a:extLst>
              </a:tr>
              <a:tr h="1830943">
                <a:tc>
                  <a:txBody>
                    <a:bodyPr/>
                    <a:lstStyle/>
                    <a:p>
                      <a:pPr marL="285750" indent="-285750">
                        <a:buFont typeface="Arial" panose="020B0604020202020204" pitchFamily="34" charset="0"/>
                        <a:buChar char="•"/>
                      </a:pPr>
                      <a:r>
                        <a:rPr lang="en-US" sz="1800" dirty="0">
                          <a:latin typeface="Tahoma" panose="020B0604030504040204" pitchFamily="34" charset="0"/>
                          <a:ea typeface="Tahoma" panose="020B0604030504040204" pitchFamily="34" charset="0"/>
                          <a:cs typeface="Tahoma" panose="020B0604030504040204" pitchFamily="34" charset="0"/>
                        </a:rPr>
                        <a:t>Takes care of non-conforming residential questions</a:t>
                      </a:r>
                    </a:p>
                    <a:p>
                      <a:pPr marL="285750" indent="-285750">
                        <a:buFont typeface="Arial" panose="020B0604020202020204" pitchFamily="34" charset="0"/>
                        <a:buChar char="•"/>
                      </a:pPr>
                      <a:r>
                        <a:rPr lang="en-US" sz="1800" dirty="0">
                          <a:latin typeface="Tahoma" panose="020B0604030504040204" pitchFamily="34" charset="0"/>
                          <a:ea typeface="Tahoma" panose="020B0604030504040204" pitchFamily="34" charset="0"/>
                          <a:cs typeface="Tahoma" panose="020B0604030504040204" pitchFamily="34" charset="0"/>
                        </a:rPr>
                        <a:t>Can update the voter’s information</a:t>
                      </a:r>
                    </a:p>
                    <a:p>
                      <a:pPr marL="285750" indent="-285750">
                        <a:buFont typeface="Arial" panose="020B0604020202020204" pitchFamily="34" charset="0"/>
                        <a:buChar char="•"/>
                      </a:pPr>
                      <a:r>
                        <a:rPr lang="en-US" sz="1800" dirty="0">
                          <a:latin typeface="Tahoma" panose="020B0604030504040204" pitchFamily="34" charset="0"/>
                          <a:ea typeface="Tahoma" panose="020B0604030504040204" pitchFamily="34" charset="0"/>
                          <a:cs typeface="Tahoma" panose="020B0604030504040204" pitchFamily="34" charset="0"/>
                        </a:rPr>
                        <a:t>May generate an Applications to vote</a:t>
                      </a:r>
                    </a:p>
                    <a:p>
                      <a:pPr marL="285750" indent="-285750">
                        <a:buFont typeface="Arial" panose="020B0604020202020204" pitchFamily="34" charset="0"/>
                        <a:buChar char="•"/>
                      </a:pPr>
                      <a:r>
                        <a:rPr lang="en-US" sz="1800" dirty="0">
                          <a:latin typeface="Tahoma" panose="020B0604030504040204" pitchFamily="34" charset="0"/>
                          <a:ea typeface="Tahoma" panose="020B0604030504040204" pitchFamily="34" charset="0"/>
                          <a:cs typeface="Tahoma" panose="020B0604030504040204" pitchFamily="34" charset="0"/>
                        </a:rPr>
                        <a:t>Handles provisional ballots </a:t>
                      </a:r>
                    </a:p>
                  </a:txBody>
                  <a:tcPr/>
                </a:tc>
                <a:tc>
                  <a:txBody>
                    <a:bodyPr/>
                    <a:lstStyle/>
                    <a:p>
                      <a:pPr marL="285750" indent="-285750">
                        <a:buFont typeface="Arial" panose="020B0604020202020204" pitchFamily="34" charset="0"/>
                        <a:buChar char="•"/>
                      </a:pPr>
                      <a:r>
                        <a:rPr lang="en-US" sz="1800" dirty="0">
                          <a:latin typeface="Tahoma" panose="020B0604030504040204" pitchFamily="34" charset="0"/>
                          <a:ea typeface="Tahoma" panose="020B0604030504040204" pitchFamily="34" charset="0"/>
                          <a:cs typeface="Tahoma" panose="020B0604030504040204" pitchFamily="34" charset="0"/>
                        </a:rPr>
                        <a:t>Receives the Application to Vote after registration</a:t>
                      </a:r>
                    </a:p>
                    <a:p>
                      <a:pPr marL="285750" indent="-285750">
                        <a:buFont typeface="Arial" panose="020B0604020202020204" pitchFamily="34" charset="0"/>
                        <a:buChar char="•"/>
                      </a:pPr>
                      <a:r>
                        <a:rPr lang="en-US" sz="1800" dirty="0">
                          <a:latin typeface="Tahoma" panose="020B0604030504040204" pitchFamily="34" charset="0"/>
                          <a:ea typeface="Tahoma" panose="020B0604030504040204" pitchFamily="34" charset="0"/>
                          <a:cs typeface="Tahoma" panose="020B0604030504040204" pitchFamily="34" charset="0"/>
                        </a:rPr>
                        <a:t>Assists voter to Ballot Marking Device (BMD) and on ballot insertion and use</a:t>
                      </a:r>
                    </a:p>
                    <a:p>
                      <a:pPr marL="285750" indent="-285750">
                        <a:buFont typeface="Arial" panose="020B0604020202020204" pitchFamily="34" charset="0"/>
                        <a:buChar char="•"/>
                      </a:pPr>
                      <a:r>
                        <a:rPr lang="en-US" dirty="0">
                          <a:latin typeface="Tahoma" panose="020B0604030504040204" pitchFamily="34" charset="0"/>
                          <a:ea typeface="Tahoma" panose="020B0604030504040204" pitchFamily="34" charset="0"/>
                          <a:cs typeface="Tahoma" panose="020B0604030504040204" pitchFamily="34" charset="0"/>
                        </a:rPr>
                        <a:t>Directs voter to tabulator after votes have been printed onto ballot</a:t>
                      </a:r>
                    </a:p>
                    <a:p>
                      <a:pPr marL="285750" indent="-285750">
                        <a:buFont typeface="Arial" panose="020B0604020202020204" pitchFamily="34" charset="0"/>
                        <a:buChar char="•"/>
                      </a:pPr>
                      <a:r>
                        <a:rPr lang="en-US" dirty="0">
                          <a:latin typeface="Tahoma" panose="020B0604030504040204" pitchFamily="34" charset="0"/>
                          <a:ea typeface="Tahoma" panose="020B0604030504040204" pitchFamily="34" charset="0"/>
                          <a:cs typeface="Tahoma" panose="020B0604030504040204" pitchFamily="34" charset="0"/>
                        </a:rPr>
                        <a:t>Should encourage voter to verify ballot reflect choices on BMD</a:t>
                      </a:r>
                    </a:p>
                  </a:txBody>
                  <a:tcPr/>
                </a:tc>
                <a:extLst>
                  <a:ext uri="{0D108BD9-81ED-4DB2-BD59-A6C34878D82A}">
                    <a16:rowId xmlns:a16="http://schemas.microsoft.com/office/drawing/2014/main" val="744739329"/>
                  </a:ext>
                </a:extLst>
              </a:tr>
            </a:tbl>
          </a:graphicData>
        </a:graphic>
      </p:graphicFrame>
    </p:spTree>
    <p:extLst>
      <p:ext uri="{BB962C8B-B14F-4D97-AF65-F5344CB8AC3E}">
        <p14:creationId xmlns:p14="http://schemas.microsoft.com/office/powerpoint/2010/main" val="31404362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2055699957"/>
              </p:ext>
            </p:extLst>
          </p:nvPr>
        </p:nvGraphicFramePr>
        <p:xfrm>
          <a:off x="1159667" y="872197"/>
          <a:ext cx="9855335" cy="5315520"/>
        </p:xfrm>
        <a:graphic>
          <a:graphicData uri="http://schemas.openxmlformats.org/drawingml/2006/table">
            <a:tbl>
              <a:tblPr firstRow="1" bandRow="1">
                <a:tableStyleId>{5C22544A-7EE6-4342-B048-85BDC9FD1C3A}</a:tableStyleId>
              </a:tblPr>
              <a:tblGrid>
                <a:gridCol w="9855335">
                  <a:extLst>
                    <a:ext uri="{9D8B030D-6E8A-4147-A177-3AD203B41FA5}">
                      <a16:colId xmlns:a16="http://schemas.microsoft.com/office/drawing/2014/main" val="743422230"/>
                    </a:ext>
                  </a:extLst>
                </a:gridCol>
              </a:tblGrid>
              <a:tr h="550419">
                <a:tc>
                  <a:txBody>
                    <a:bodyPr/>
                    <a:lstStyle/>
                    <a:p>
                      <a:r>
                        <a:rPr lang="en-US" sz="4000" dirty="0">
                          <a:latin typeface="Tahoma" panose="020B0604030504040204" pitchFamily="34" charset="0"/>
                          <a:ea typeface="Tahoma" panose="020B0604030504040204" pitchFamily="34" charset="0"/>
                          <a:cs typeface="Tahoma" panose="020B0604030504040204" pitchFamily="34" charset="0"/>
                        </a:rPr>
                        <a:t>Poll Watcher Responsibilities</a:t>
                      </a:r>
                    </a:p>
                  </a:txBody>
                  <a:tcPr/>
                </a:tc>
                <a:extLst>
                  <a:ext uri="{0D108BD9-81ED-4DB2-BD59-A6C34878D82A}">
                    <a16:rowId xmlns:a16="http://schemas.microsoft.com/office/drawing/2014/main" val="2496822786"/>
                  </a:ext>
                </a:extLst>
              </a:tr>
              <a:tr h="4614480">
                <a:tc>
                  <a:txBody>
                    <a:bodyPr/>
                    <a:lstStyle/>
                    <a:p>
                      <a:pPr lvl="1"/>
                      <a:endParaRPr lang="en-US" dirty="0">
                        <a:latin typeface="Tahoma" panose="020B0604030504040204" pitchFamily="34" charset="0"/>
                        <a:ea typeface="Tahoma" panose="020B0604030504040204" pitchFamily="34" charset="0"/>
                        <a:cs typeface="Tahoma" panose="020B0604030504040204" pitchFamily="34" charset="0"/>
                      </a:endParaRPr>
                    </a:p>
                    <a:p>
                      <a:pPr lvl="1"/>
                      <a:r>
                        <a:rPr lang="en-US" sz="2800" dirty="0">
                          <a:latin typeface="Tahoma" panose="020B0604030504040204" pitchFamily="34" charset="0"/>
                          <a:ea typeface="Tahoma" panose="020B0604030504040204" pitchFamily="34" charset="0"/>
                          <a:cs typeface="Tahoma" panose="020B0604030504040204" pitchFamily="34" charset="0"/>
                        </a:rPr>
                        <a:t>Poll watchers are present to </a:t>
                      </a:r>
                      <a:r>
                        <a:rPr lang="en-US" sz="2800" i="1" dirty="0">
                          <a:latin typeface="Tahoma" panose="020B0604030504040204" pitchFamily="34" charset="0"/>
                          <a:ea typeface="Tahoma" panose="020B0604030504040204" pitchFamily="34" charset="0"/>
                          <a:cs typeface="Tahoma" panose="020B0604030504040204" pitchFamily="34" charset="0"/>
                        </a:rPr>
                        <a:t>OBSERVE</a:t>
                      </a:r>
                      <a:r>
                        <a:rPr lang="en-US" sz="2800" dirty="0">
                          <a:latin typeface="Tahoma" panose="020B0604030504040204" pitchFamily="34" charset="0"/>
                          <a:ea typeface="Tahoma" panose="020B0604030504040204" pitchFamily="34" charset="0"/>
                          <a:cs typeface="Tahoma" panose="020B0604030504040204" pitchFamily="34" charset="0"/>
                        </a:rPr>
                        <a:t> and </a:t>
                      </a:r>
                      <a:r>
                        <a:rPr lang="en-US" sz="2800" i="1" dirty="0">
                          <a:latin typeface="Tahoma" panose="020B0604030504040204" pitchFamily="34" charset="0"/>
                          <a:ea typeface="Tahoma" panose="020B0604030504040204" pitchFamily="34" charset="0"/>
                          <a:cs typeface="Tahoma" panose="020B0604030504040204" pitchFamily="34" charset="0"/>
                        </a:rPr>
                        <a:t>REPORT, </a:t>
                      </a:r>
                      <a:r>
                        <a:rPr lang="en-US" sz="2800" dirty="0">
                          <a:latin typeface="Tahoma" panose="020B0604030504040204" pitchFamily="34" charset="0"/>
                          <a:ea typeface="Tahoma" panose="020B0604030504040204" pitchFamily="34" charset="0"/>
                          <a:cs typeface="Tahoma" panose="020B0604030504040204" pitchFamily="34" charset="0"/>
                        </a:rPr>
                        <a:t>so:</a:t>
                      </a:r>
                    </a:p>
                    <a:p>
                      <a:pPr marL="1257300" lvl="2" indent="-342900">
                        <a:buFont typeface="+mj-lt"/>
                        <a:buAutoNum type="arabicPeriod"/>
                      </a:pPr>
                      <a:r>
                        <a:rPr lang="en-US" sz="2800" b="1" dirty="0">
                          <a:latin typeface="Tahoma" panose="020B0604030504040204" pitchFamily="34" charset="0"/>
                          <a:ea typeface="Tahoma" panose="020B0604030504040204" pitchFamily="34" charset="0"/>
                          <a:cs typeface="Tahoma" panose="020B0604030504040204" pitchFamily="34" charset="0"/>
                        </a:rPr>
                        <a:t>Be polite</a:t>
                      </a:r>
                      <a:r>
                        <a:rPr lang="en-US" sz="2800" dirty="0">
                          <a:latin typeface="Tahoma" panose="020B0604030504040204" pitchFamily="34" charset="0"/>
                          <a:ea typeface="Tahoma" panose="020B0604030504040204" pitchFamily="34" charset="0"/>
                          <a:cs typeface="Tahoma" panose="020B0604030504040204" pitchFamily="34" charset="0"/>
                        </a:rPr>
                        <a:t>, smile, respectful</a:t>
                      </a:r>
                    </a:p>
                    <a:p>
                      <a:pPr marL="1257300" lvl="2" indent="-342900">
                        <a:buFont typeface="+mj-lt"/>
                        <a:buAutoNum type="arabicPeriod"/>
                      </a:pPr>
                      <a:r>
                        <a:rPr lang="en-US" sz="2800" b="1" dirty="0">
                          <a:latin typeface="Tahoma" panose="020B0604030504040204" pitchFamily="34" charset="0"/>
                          <a:ea typeface="Tahoma" panose="020B0604030504040204" pitchFamily="34" charset="0"/>
                          <a:cs typeface="Tahoma" panose="020B0604030504040204" pitchFamily="34" charset="0"/>
                        </a:rPr>
                        <a:t>Observe</a:t>
                      </a:r>
                      <a:r>
                        <a:rPr lang="en-US" sz="2800" dirty="0">
                          <a:latin typeface="Tahoma" panose="020B0604030504040204" pitchFamily="34" charset="0"/>
                          <a:ea typeface="Tahoma" panose="020B0604030504040204" pitchFamily="34" charset="0"/>
                          <a:cs typeface="Tahoma" panose="020B0604030504040204" pitchFamily="34" charset="0"/>
                        </a:rPr>
                        <a:t> and listen carefully</a:t>
                      </a:r>
                    </a:p>
                    <a:p>
                      <a:pPr marL="1257300" lvl="2" indent="-342900">
                        <a:buFont typeface="+mj-lt"/>
                        <a:buAutoNum type="arabicPeriod"/>
                      </a:pPr>
                      <a:r>
                        <a:rPr lang="en-US" sz="2800" b="1" dirty="0">
                          <a:latin typeface="Tahoma" panose="020B0604030504040204" pitchFamily="34" charset="0"/>
                          <a:ea typeface="Tahoma" panose="020B0604030504040204" pitchFamily="34" charset="0"/>
                          <a:cs typeface="Tahoma" panose="020B0604030504040204" pitchFamily="34" charset="0"/>
                        </a:rPr>
                        <a:t>Questions</a:t>
                      </a:r>
                      <a:r>
                        <a:rPr lang="en-US" sz="2800" dirty="0">
                          <a:latin typeface="Tahoma" panose="020B0604030504040204" pitchFamily="34" charset="0"/>
                          <a:ea typeface="Tahoma" panose="020B0604030504040204" pitchFamily="34" charset="0"/>
                          <a:cs typeface="Tahoma" panose="020B0604030504040204" pitchFamily="34" charset="0"/>
                        </a:rPr>
                        <a:t> directed to the Officer of Election (only) </a:t>
                      </a:r>
                    </a:p>
                    <a:p>
                      <a:pPr marL="1257300" lvl="2" indent="-342900">
                        <a:buFont typeface="+mj-lt"/>
                        <a:buAutoNum type="arabicPeriod"/>
                      </a:pPr>
                      <a:r>
                        <a:rPr lang="en-US" sz="2800" b="1" dirty="0">
                          <a:latin typeface="Tahoma" panose="020B0604030504040204" pitchFamily="34" charset="0"/>
                          <a:ea typeface="Tahoma" panose="020B0604030504040204" pitchFamily="34" charset="0"/>
                          <a:cs typeface="Tahoma" panose="020B0604030504040204" pitchFamily="34" charset="0"/>
                        </a:rPr>
                        <a:t>Document and Report </a:t>
                      </a:r>
                      <a:r>
                        <a:rPr lang="en-US" sz="2800" dirty="0">
                          <a:latin typeface="Tahoma" panose="020B0604030504040204" pitchFamily="34" charset="0"/>
                          <a:ea typeface="Tahoma" panose="020B0604030504040204" pitchFamily="34" charset="0"/>
                          <a:cs typeface="Tahoma" panose="020B0604030504040204" pitchFamily="34" charset="0"/>
                        </a:rPr>
                        <a:t>your questions and responses</a:t>
                      </a:r>
                    </a:p>
                    <a:p>
                      <a:pPr marL="800100" lvl="1" indent="-342900">
                        <a:buFont typeface="+mj-lt"/>
                        <a:buAutoNum type="arabicPeriod"/>
                      </a:pPr>
                      <a:endParaRPr lang="en-US" sz="2800" dirty="0">
                        <a:latin typeface="Tahoma" panose="020B0604030504040204" pitchFamily="34" charset="0"/>
                        <a:ea typeface="Tahoma" panose="020B0604030504040204" pitchFamily="34" charset="0"/>
                        <a:cs typeface="Tahoma" panose="020B0604030504040204" pitchFamily="34" charset="0"/>
                      </a:endParaRPr>
                    </a:p>
                    <a:p>
                      <a:pPr lvl="1"/>
                      <a:r>
                        <a:rPr lang="en-US" sz="2800" dirty="0">
                          <a:latin typeface="Tahoma" panose="020B0604030504040204" pitchFamily="34" charset="0"/>
                          <a:ea typeface="Tahoma" panose="020B0604030504040204" pitchFamily="34" charset="0"/>
                          <a:cs typeface="Tahoma" panose="020B0604030504040204" pitchFamily="34" charset="0"/>
                        </a:rPr>
                        <a:t>Your presence makes a difference!</a:t>
                      </a:r>
                    </a:p>
                  </a:txBody>
                  <a:tcPr/>
                </a:tc>
                <a:extLst>
                  <a:ext uri="{0D108BD9-81ED-4DB2-BD59-A6C34878D82A}">
                    <a16:rowId xmlns:a16="http://schemas.microsoft.com/office/drawing/2014/main" val="744739329"/>
                  </a:ext>
                </a:extLst>
              </a:tr>
            </a:tbl>
          </a:graphicData>
        </a:graphic>
      </p:graphicFrame>
    </p:spTree>
    <p:extLst>
      <p:ext uri="{BB962C8B-B14F-4D97-AF65-F5344CB8AC3E}">
        <p14:creationId xmlns:p14="http://schemas.microsoft.com/office/powerpoint/2010/main" val="42107301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4059930331"/>
              </p:ext>
            </p:extLst>
          </p:nvPr>
        </p:nvGraphicFramePr>
        <p:xfrm>
          <a:off x="1159667" y="872197"/>
          <a:ext cx="9855335" cy="5315520"/>
        </p:xfrm>
        <a:graphic>
          <a:graphicData uri="http://schemas.openxmlformats.org/drawingml/2006/table">
            <a:tbl>
              <a:tblPr firstRow="1" bandRow="1">
                <a:tableStyleId>{5C22544A-7EE6-4342-B048-85BDC9FD1C3A}</a:tableStyleId>
              </a:tblPr>
              <a:tblGrid>
                <a:gridCol w="9855335">
                  <a:extLst>
                    <a:ext uri="{9D8B030D-6E8A-4147-A177-3AD203B41FA5}">
                      <a16:colId xmlns:a16="http://schemas.microsoft.com/office/drawing/2014/main" val="743422230"/>
                    </a:ext>
                  </a:extLst>
                </a:gridCol>
              </a:tblGrid>
              <a:tr h="550419">
                <a:tc>
                  <a:txBody>
                    <a:bodyPr/>
                    <a:lstStyle/>
                    <a:p>
                      <a:r>
                        <a:rPr lang="en-US" sz="4000" dirty="0">
                          <a:latin typeface="Tahoma" panose="020B0604030504040204" pitchFamily="34" charset="0"/>
                          <a:ea typeface="Tahoma" panose="020B0604030504040204" pitchFamily="34" charset="0"/>
                          <a:cs typeface="Tahoma" panose="020B0604030504040204" pitchFamily="34" charset="0"/>
                        </a:rPr>
                        <a:t>Be Polite</a:t>
                      </a:r>
                    </a:p>
                  </a:txBody>
                  <a:tcPr/>
                </a:tc>
                <a:extLst>
                  <a:ext uri="{0D108BD9-81ED-4DB2-BD59-A6C34878D82A}">
                    <a16:rowId xmlns:a16="http://schemas.microsoft.com/office/drawing/2014/main" val="2496822786"/>
                  </a:ext>
                </a:extLst>
              </a:tr>
              <a:tr h="4614480">
                <a:tc>
                  <a:txBody>
                    <a:bodyPr/>
                    <a:lstStyle/>
                    <a:p>
                      <a:pPr lvl="1"/>
                      <a:endParaRPr lang="en-US" dirty="0"/>
                    </a:p>
                    <a:p>
                      <a:pPr marL="631825" lvl="1" indent="-285750">
                        <a:buFont typeface="Arial" panose="020B0604020202020204" pitchFamily="34" charset="0"/>
                        <a:buChar char="•"/>
                      </a:pPr>
                      <a:r>
                        <a:rPr lang="en-US" sz="1800" dirty="0">
                          <a:latin typeface="Tahoma" panose="020B0604030504040204" pitchFamily="34" charset="0"/>
                          <a:ea typeface="Tahoma" panose="020B0604030504040204" pitchFamily="34" charset="0"/>
                          <a:cs typeface="Tahoma" panose="020B0604030504040204" pitchFamily="34" charset="0"/>
                        </a:rPr>
                        <a:t>Be polite, respectful and pleasant to all Poll Workers</a:t>
                      </a:r>
                    </a:p>
                    <a:p>
                      <a:pPr marL="631825" lvl="1" indent="-285750">
                        <a:buFont typeface="Arial" panose="020B0604020202020204" pitchFamily="34" charset="0"/>
                        <a:buChar char="•"/>
                      </a:pPr>
                      <a:r>
                        <a:rPr lang="en-US" sz="1800" dirty="0">
                          <a:latin typeface="Tahoma" panose="020B0604030504040204" pitchFamily="34" charset="0"/>
                          <a:ea typeface="Tahoma" panose="020B0604030504040204" pitchFamily="34" charset="0"/>
                          <a:cs typeface="Tahoma" panose="020B0604030504040204" pitchFamily="34" charset="0"/>
                        </a:rPr>
                        <a:t>Your </a:t>
                      </a:r>
                      <a:r>
                        <a:rPr lang="en-US" sz="1800" i="1" dirty="0">
                          <a:latin typeface="Tahoma" panose="020B0604030504040204" pitchFamily="34" charset="0"/>
                          <a:ea typeface="Tahoma" panose="020B0604030504040204" pitchFamily="34" charset="0"/>
                          <a:cs typeface="Tahoma" panose="020B0604030504040204" pitchFamily="34" charset="0"/>
                        </a:rPr>
                        <a:t>ONLY</a:t>
                      </a:r>
                      <a:r>
                        <a:rPr lang="en-US" sz="1800" dirty="0">
                          <a:latin typeface="Tahoma" panose="020B0604030504040204" pitchFamily="34" charset="0"/>
                          <a:ea typeface="Tahoma" panose="020B0604030504040204" pitchFamily="34" charset="0"/>
                          <a:cs typeface="Tahoma" panose="020B0604030504040204" pitchFamily="34" charset="0"/>
                        </a:rPr>
                        <a:t> contact for questions is the </a:t>
                      </a:r>
                      <a:r>
                        <a:rPr lang="en-US" sz="1800" b="1" i="1" dirty="0">
                          <a:latin typeface="Tahoma" panose="020B0604030504040204" pitchFamily="34" charset="0"/>
                          <a:ea typeface="Tahoma" panose="020B0604030504040204" pitchFamily="34" charset="0"/>
                          <a:cs typeface="Tahoma" panose="020B0604030504040204" pitchFamily="34" charset="0"/>
                        </a:rPr>
                        <a:t>Officer of Elections</a:t>
                      </a:r>
                      <a:endParaRPr lang="en-US" sz="1800" b="1" dirty="0">
                        <a:highlight>
                          <a:srgbClr val="FFFF00"/>
                        </a:highlight>
                        <a:latin typeface="Tahoma" panose="020B0604030504040204" pitchFamily="34" charset="0"/>
                        <a:ea typeface="Tahoma" panose="020B0604030504040204" pitchFamily="34" charset="0"/>
                        <a:cs typeface="Tahoma" panose="020B0604030504040204" pitchFamily="34" charset="0"/>
                      </a:endParaRPr>
                    </a:p>
                    <a:p>
                      <a:pPr marL="631825" lvl="1" indent="-285750">
                        <a:buFont typeface="Arial" panose="020B0604020202020204" pitchFamily="34" charset="0"/>
                        <a:buChar char="•"/>
                      </a:pPr>
                      <a:r>
                        <a:rPr lang="en-US" sz="1800" i="1" dirty="0">
                          <a:latin typeface="Tahoma" panose="020B0604030504040204" pitchFamily="34" charset="0"/>
                          <a:ea typeface="Tahoma" panose="020B0604030504040204" pitchFamily="34" charset="0"/>
                          <a:cs typeface="Tahoma" panose="020B0604030504040204" pitchFamily="34" charset="0"/>
                        </a:rPr>
                        <a:t>NEVER</a:t>
                      </a:r>
                      <a:r>
                        <a:rPr lang="en-US" sz="1800" dirty="0">
                          <a:latin typeface="Tahoma" panose="020B0604030504040204" pitchFamily="34" charset="0"/>
                          <a:ea typeface="Tahoma" panose="020B0604030504040204" pitchFamily="34" charset="0"/>
                          <a:cs typeface="Tahoma" panose="020B0604030504040204" pitchFamily="34" charset="0"/>
                        </a:rPr>
                        <a:t> interfere with the voting process</a:t>
                      </a:r>
                    </a:p>
                    <a:p>
                      <a:pPr marL="631825" lvl="1" indent="-285750">
                        <a:buFont typeface="Arial" panose="020B0604020202020204" pitchFamily="34" charset="0"/>
                        <a:buChar char="•"/>
                      </a:pPr>
                      <a:r>
                        <a:rPr lang="en-US" sz="1800" dirty="0">
                          <a:latin typeface="Tahoma" panose="020B0604030504040204" pitchFamily="34" charset="0"/>
                          <a:ea typeface="Tahoma" panose="020B0604030504040204" pitchFamily="34" charset="0"/>
                          <a:cs typeface="Tahoma" panose="020B0604030504040204" pitchFamily="34" charset="0"/>
                        </a:rPr>
                        <a:t>Be sensible about phone usage. Step outside to make calls. Never photograph or video people voting. Especially during absentee ballot counting.</a:t>
                      </a:r>
                    </a:p>
                    <a:p>
                      <a:pPr marL="631825" lvl="1" indent="-285750">
                        <a:buFont typeface="Arial" panose="020B0604020202020204" pitchFamily="34" charset="0"/>
                        <a:buChar char="•"/>
                      </a:pPr>
                      <a:r>
                        <a:rPr lang="en-US" sz="1800" dirty="0">
                          <a:latin typeface="Tahoma" panose="020B0604030504040204" pitchFamily="34" charset="0"/>
                          <a:ea typeface="Tahoma" panose="020B0604030504040204" pitchFamily="34" charset="0"/>
                          <a:cs typeface="Tahoma" panose="020B0604030504040204" pitchFamily="34" charset="0"/>
                        </a:rPr>
                        <a:t>Have a copy of your appointment letter with you and sign in when you arrive</a:t>
                      </a:r>
                    </a:p>
                    <a:p>
                      <a:pPr marL="631825" lvl="1" indent="-285750">
                        <a:buFont typeface="Arial" panose="020B0604020202020204" pitchFamily="34" charset="0"/>
                        <a:buChar char="•"/>
                      </a:pPr>
                      <a:r>
                        <a:rPr lang="en-US" sz="1800" dirty="0">
                          <a:latin typeface="Tahoma" panose="020B0604030504040204" pitchFamily="34" charset="0"/>
                          <a:ea typeface="Tahoma" panose="020B0604030504040204" pitchFamily="34" charset="0"/>
                          <a:cs typeface="Tahoma" panose="020B0604030504040204" pitchFamily="34" charset="0"/>
                        </a:rPr>
                        <a:t>A name label/badge should be provided by the County Election Commission and must be worn</a:t>
                      </a:r>
                    </a:p>
                    <a:p>
                      <a:pPr marL="631825" lvl="1" indent="-285750">
                        <a:buFont typeface="Arial" panose="020B0604020202020204" pitchFamily="34" charset="0"/>
                        <a:buChar char="•"/>
                      </a:pPr>
                      <a:r>
                        <a:rPr lang="en-US" sz="1800" dirty="0">
                          <a:latin typeface="Tahoma" panose="020B0604030504040204" pitchFamily="34" charset="0"/>
                          <a:ea typeface="Tahoma" panose="020B0604030504040204" pitchFamily="34" charset="0"/>
                          <a:cs typeface="Tahoma" panose="020B0604030504040204" pitchFamily="34" charset="0"/>
                        </a:rPr>
                        <a:t>Under no circumstances should you talk with voters (even if they are friends) - Apologize, say you are working and can’t talk right now</a:t>
                      </a:r>
                    </a:p>
                    <a:p>
                      <a:pPr marL="631825" lvl="1" indent="-285750">
                        <a:buFont typeface="Arial" panose="020B0604020202020204" pitchFamily="34" charset="0"/>
                        <a:buChar char="•"/>
                      </a:pPr>
                      <a:r>
                        <a:rPr lang="en-US" sz="1800" dirty="0">
                          <a:latin typeface="Tahoma" panose="020B0604030504040204" pitchFamily="34" charset="0"/>
                          <a:ea typeface="Tahoma" panose="020B0604030504040204" pitchFamily="34" charset="0"/>
                          <a:cs typeface="Tahoma" panose="020B0604030504040204" pitchFamily="34" charset="0"/>
                        </a:rPr>
                        <a:t>Never wear or display campaign material of any kind or campaign in or near the polling location (TCA </a:t>
                      </a:r>
                      <a:r>
                        <a:rPr lang="en-US" sz="1800" dirty="0">
                          <a:effectLst/>
                          <a:latin typeface="Tahoma" panose="020B0604030504040204" pitchFamily="34" charset="0"/>
                          <a:ea typeface="Tahoma" panose="020B0604030504040204" pitchFamily="34" charset="0"/>
                          <a:cs typeface="Tahoma" panose="020B0604030504040204" pitchFamily="34" charset="0"/>
                        </a:rPr>
                        <a:t>§ 2-7-111)</a:t>
                      </a:r>
                      <a:endParaRPr lang="en-US" sz="1800" dirty="0">
                        <a:latin typeface="Tahoma" panose="020B0604030504040204" pitchFamily="34" charset="0"/>
                        <a:ea typeface="Tahoma" panose="020B0604030504040204" pitchFamily="34" charset="0"/>
                        <a:cs typeface="Tahoma" panose="020B0604030504040204" pitchFamily="34" charset="0"/>
                      </a:endParaRPr>
                    </a:p>
                    <a:p>
                      <a:pPr marL="631825" lvl="1" indent="-285750">
                        <a:buFont typeface="Arial" panose="020B0604020202020204" pitchFamily="34" charset="0"/>
                        <a:buChar char="•"/>
                      </a:pPr>
                      <a:r>
                        <a:rPr lang="en-US" sz="1800" dirty="0">
                          <a:latin typeface="Tahoma" panose="020B0604030504040204" pitchFamily="34" charset="0"/>
                          <a:ea typeface="Tahoma" panose="020B0604030504040204" pitchFamily="34" charset="0"/>
                          <a:cs typeface="Tahoma" panose="020B0604030504040204" pitchFamily="34" charset="0"/>
                        </a:rPr>
                        <a:t>If you are a peace officer, or security guard – do not wear your uniform </a:t>
                      </a:r>
                    </a:p>
                  </a:txBody>
                  <a:tcPr/>
                </a:tc>
                <a:extLst>
                  <a:ext uri="{0D108BD9-81ED-4DB2-BD59-A6C34878D82A}">
                    <a16:rowId xmlns:a16="http://schemas.microsoft.com/office/drawing/2014/main" val="744739329"/>
                  </a:ext>
                </a:extLst>
              </a:tr>
            </a:tbl>
          </a:graphicData>
        </a:graphic>
      </p:graphicFrame>
    </p:spTree>
    <p:extLst>
      <p:ext uri="{BB962C8B-B14F-4D97-AF65-F5344CB8AC3E}">
        <p14:creationId xmlns:p14="http://schemas.microsoft.com/office/powerpoint/2010/main" val="2706285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3399299251"/>
              </p:ext>
            </p:extLst>
          </p:nvPr>
        </p:nvGraphicFramePr>
        <p:xfrm>
          <a:off x="1168332" y="609600"/>
          <a:ext cx="9855335" cy="5164899"/>
        </p:xfrm>
        <a:graphic>
          <a:graphicData uri="http://schemas.openxmlformats.org/drawingml/2006/table">
            <a:tbl>
              <a:tblPr firstRow="1" bandRow="1">
                <a:tableStyleId>{5C22544A-7EE6-4342-B048-85BDC9FD1C3A}</a:tableStyleId>
              </a:tblPr>
              <a:tblGrid>
                <a:gridCol w="9855335">
                  <a:extLst>
                    <a:ext uri="{9D8B030D-6E8A-4147-A177-3AD203B41FA5}">
                      <a16:colId xmlns:a16="http://schemas.microsoft.com/office/drawing/2014/main" val="743422230"/>
                    </a:ext>
                  </a:extLst>
                </a:gridCol>
              </a:tblGrid>
              <a:tr h="550419">
                <a:tc>
                  <a:txBody>
                    <a:bodyPr/>
                    <a:lstStyle/>
                    <a:p>
                      <a:r>
                        <a:rPr lang="en-US" sz="1800" b="1" kern="1200" dirty="0">
                          <a:solidFill>
                            <a:schemeClr val="lt1"/>
                          </a:solidFill>
                          <a:effectLst/>
                          <a:latin typeface="Tahoma" panose="020B0604030504040204" pitchFamily="34" charset="0"/>
                          <a:ea typeface="Tahoma" panose="020B0604030504040204" pitchFamily="34" charset="0"/>
                          <a:cs typeface="Tahoma" panose="020B0604030504040204" pitchFamily="34" charset="0"/>
                        </a:rPr>
                        <a:t>TCA § 2-7-111 </a:t>
                      </a:r>
                      <a:endParaRPr lang="en-US" sz="400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2496822786"/>
                  </a:ext>
                </a:extLst>
              </a:tr>
              <a:tr h="4614480">
                <a:tc>
                  <a:txBody>
                    <a:bodyPr/>
                    <a:lstStyle/>
                    <a:p>
                      <a:r>
                        <a:rPr lang="en-US" sz="1800" b="1" kern="1200" dirty="0">
                          <a:solidFill>
                            <a:schemeClr val="dk1"/>
                          </a:solidFill>
                          <a:effectLst/>
                          <a:latin typeface="Tahoma" panose="020B0604030504040204" pitchFamily="34" charset="0"/>
                          <a:ea typeface="Tahoma" panose="020B0604030504040204" pitchFamily="34" charset="0"/>
                          <a:cs typeface="Tahoma" panose="020B0604030504040204" pitchFamily="34" charset="0"/>
                        </a:rPr>
                        <a:t>Tennessee Code Title 2. Elections § 2-7-111 – Posting of sample ballots and instructions – Arrangement of polling place - Restrictions</a:t>
                      </a:r>
                      <a:endParaRPr lang="en-US" sz="1800" kern="1200" dirty="0">
                        <a:solidFill>
                          <a:schemeClr val="dk1"/>
                        </a:solidFill>
                        <a:effectLst/>
                        <a:latin typeface="Tahoma" panose="020B0604030504040204" pitchFamily="34" charset="0"/>
                        <a:ea typeface="Tahoma" panose="020B0604030504040204" pitchFamily="34" charset="0"/>
                        <a:cs typeface="Tahoma" panose="020B0604030504040204" pitchFamily="34" charset="0"/>
                      </a:endParaRPr>
                    </a:p>
                    <a:p>
                      <a:r>
                        <a:rPr lang="en-US" sz="1800" kern="1200" dirty="0">
                          <a:solidFill>
                            <a:schemeClr val="dk1"/>
                          </a:solidFill>
                          <a:effectLst/>
                          <a:latin typeface="Tahoma" panose="020B0604030504040204" pitchFamily="34" charset="0"/>
                          <a:ea typeface="Tahoma" panose="020B0604030504040204" pitchFamily="34" charset="0"/>
                          <a:cs typeface="Tahoma" panose="020B0604030504040204" pitchFamily="34" charset="0"/>
                        </a:rPr>
                        <a:t>(a) The officer of elections shall have the sample ballots, voting instructions, and other materials, which are to be posted, placed in conspicuous positions inside the polling place for the use of voters. The county election commission shall designate entrances to the building in which the election is to be held that are for the use of voters. The officer shall measure off one hundred feet (100′) from the designated entrances and place boundary signs at that distance.</a:t>
                      </a:r>
                    </a:p>
                    <a:p>
                      <a:r>
                        <a:rPr lang="en-US" sz="1800" kern="1200" dirty="0">
                          <a:solidFill>
                            <a:schemeClr val="dk1"/>
                          </a:solidFill>
                          <a:effectLst/>
                          <a:latin typeface="Tahoma" panose="020B0604030504040204" pitchFamily="34" charset="0"/>
                          <a:ea typeface="Tahoma" panose="020B0604030504040204" pitchFamily="34" charset="0"/>
                          <a:cs typeface="Tahoma" panose="020B0604030504040204" pitchFamily="34" charset="0"/>
                        </a:rPr>
                        <a:t>(b)(1) Within the appropriate boundary as established in subsection (a), and the building in which the polling place is located, </a:t>
                      </a:r>
                      <a:r>
                        <a:rPr lang="en-US" sz="1800" kern="1200" dirty="0">
                          <a:solidFill>
                            <a:schemeClr val="dk1"/>
                          </a:solidFill>
                          <a:effectLst/>
                          <a:highlight>
                            <a:srgbClr val="FFFF00"/>
                          </a:highlight>
                          <a:latin typeface="Tahoma" panose="020B0604030504040204" pitchFamily="34" charset="0"/>
                          <a:ea typeface="Tahoma" panose="020B0604030504040204" pitchFamily="34" charset="0"/>
                          <a:cs typeface="Tahoma" panose="020B0604030504040204" pitchFamily="34" charset="0"/>
                        </a:rPr>
                        <a:t>the display of campaign posters, signs or other campaign materials, distribution of campaign materials, and solicitation of votes for or against any person, political party, or position on a question are prohibited. No campaign posters, signs or other campaign literature may be displayed on or in any building in which a polling place is located.</a:t>
                      </a:r>
                    </a:p>
                  </a:txBody>
                  <a:tcPr/>
                </a:tc>
                <a:extLst>
                  <a:ext uri="{0D108BD9-81ED-4DB2-BD59-A6C34878D82A}">
                    <a16:rowId xmlns:a16="http://schemas.microsoft.com/office/drawing/2014/main" val="744739329"/>
                  </a:ext>
                </a:extLst>
              </a:tr>
            </a:tbl>
          </a:graphicData>
        </a:graphic>
      </p:graphicFrame>
    </p:spTree>
    <p:extLst>
      <p:ext uri="{BB962C8B-B14F-4D97-AF65-F5344CB8AC3E}">
        <p14:creationId xmlns:p14="http://schemas.microsoft.com/office/powerpoint/2010/main" val="11571718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1201638326"/>
              </p:ext>
            </p:extLst>
          </p:nvPr>
        </p:nvGraphicFramePr>
        <p:xfrm>
          <a:off x="1168332" y="609600"/>
          <a:ext cx="9855335" cy="5364480"/>
        </p:xfrm>
        <a:graphic>
          <a:graphicData uri="http://schemas.openxmlformats.org/drawingml/2006/table">
            <a:tbl>
              <a:tblPr firstRow="1" bandRow="1">
                <a:tableStyleId>{5C22544A-7EE6-4342-B048-85BDC9FD1C3A}</a:tableStyleId>
              </a:tblPr>
              <a:tblGrid>
                <a:gridCol w="9855335">
                  <a:extLst>
                    <a:ext uri="{9D8B030D-6E8A-4147-A177-3AD203B41FA5}">
                      <a16:colId xmlns:a16="http://schemas.microsoft.com/office/drawing/2014/main" val="743422230"/>
                    </a:ext>
                  </a:extLst>
                </a:gridCol>
              </a:tblGrid>
              <a:tr h="550419">
                <a:tc>
                  <a:txBody>
                    <a:bodyPr/>
                    <a:lstStyle/>
                    <a:p>
                      <a:r>
                        <a:rPr lang="en-US" sz="4000" dirty="0">
                          <a:latin typeface="Tahoma" panose="020B0604030504040204" pitchFamily="34" charset="0"/>
                          <a:ea typeface="Tahoma" panose="020B0604030504040204" pitchFamily="34" charset="0"/>
                          <a:cs typeface="Tahoma" panose="020B0604030504040204" pitchFamily="34" charset="0"/>
                        </a:rPr>
                        <a:t>Observe</a:t>
                      </a:r>
                    </a:p>
                  </a:txBody>
                  <a:tcPr/>
                </a:tc>
                <a:extLst>
                  <a:ext uri="{0D108BD9-81ED-4DB2-BD59-A6C34878D82A}">
                    <a16:rowId xmlns:a16="http://schemas.microsoft.com/office/drawing/2014/main" val="2496822786"/>
                  </a:ext>
                </a:extLst>
              </a:tr>
              <a:tr h="4614480">
                <a:tc>
                  <a:txBody>
                    <a:bodyPr/>
                    <a:lstStyle/>
                    <a:p>
                      <a:pPr marL="342900" marR="0" indent="-342900">
                        <a:spcBef>
                          <a:spcPts val="0"/>
                        </a:spcBef>
                        <a:spcAft>
                          <a:spcPts val="0"/>
                        </a:spcAft>
                        <a:buFont typeface="Arial" panose="020B0604020202020204" pitchFamily="34" charset="0"/>
                        <a:buChar char="•"/>
                      </a:pPr>
                      <a:r>
                        <a:rPr lang="en-US" sz="2000" b="0" dirty="0">
                          <a:effectLst/>
                          <a:latin typeface="Calibri" panose="020F0502020204030204" pitchFamily="34" charset="0"/>
                          <a:ea typeface="Times New Roman" panose="02020603050405020304" pitchFamily="18" charset="0"/>
                          <a:cs typeface="Times New Roman" panose="02020603050405020304" pitchFamily="18" charset="0"/>
                        </a:rPr>
                        <a:t>Bring something to take notes with</a:t>
                      </a:r>
                    </a:p>
                    <a:p>
                      <a:pPr marL="342900" marR="0" indent="-342900">
                        <a:spcBef>
                          <a:spcPts val="0"/>
                        </a:spcBef>
                        <a:spcAft>
                          <a:spcPts val="0"/>
                        </a:spcAft>
                        <a:buFont typeface="Arial" panose="020B0604020202020204" pitchFamily="34" charset="0"/>
                        <a:buChar char="•"/>
                      </a:pPr>
                      <a:r>
                        <a:rPr lang="en-US" sz="2000" b="0" dirty="0">
                          <a:effectLst/>
                          <a:latin typeface="Calibri" panose="020F0502020204030204" pitchFamily="34" charset="0"/>
                          <a:ea typeface="Times New Roman" panose="02020603050405020304" pitchFamily="18" charset="0"/>
                          <a:cs typeface="Times New Roman" panose="02020603050405020304" pitchFamily="18" charset="0"/>
                        </a:rPr>
                        <a:t>Observe traffic flow and the interactions between election workers and voters</a:t>
                      </a:r>
                    </a:p>
                    <a:p>
                      <a:pPr marL="342900" marR="0" indent="-342900">
                        <a:spcBef>
                          <a:spcPts val="0"/>
                        </a:spcBef>
                        <a:spcAft>
                          <a:spcPts val="0"/>
                        </a:spcAft>
                        <a:buFont typeface="Arial" panose="020B0604020202020204" pitchFamily="34" charset="0"/>
                        <a:buChar char="•"/>
                      </a:pPr>
                      <a:r>
                        <a:rPr lang="en-US" sz="2000" b="0" dirty="0">
                          <a:effectLst/>
                          <a:latin typeface="Calibri" panose="020F0502020204030204" pitchFamily="34" charset="0"/>
                          <a:ea typeface="Times New Roman" panose="02020603050405020304" pitchFamily="18" charset="0"/>
                          <a:cs typeface="Times New Roman" panose="02020603050405020304" pitchFamily="18" charset="0"/>
                        </a:rPr>
                        <a:t>Watch and </a:t>
                      </a:r>
                      <a:r>
                        <a:rPr lang="en-US" sz="2000" b="0" dirty="0">
                          <a:latin typeface="Calibri" panose="020F0502020204030204" pitchFamily="34" charset="0"/>
                          <a:ea typeface="Times New Roman" panose="02020603050405020304" pitchFamily="18" charset="0"/>
                          <a:cs typeface="Times New Roman" panose="02020603050405020304" pitchFamily="18" charset="0"/>
                        </a:rPr>
                        <a:t>listen (all areas):</a:t>
                      </a:r>
                      <a:endParaRPr lang="en-US" sz="2000" b="0" dirty="0">
                        <a:effectLst/>
                        <a:latin typeface="Calibri" panose="020F0502020204030204" pitchFamily="34" charset="0"/>
                        <a:ea typeface="Times New Roman" panose="02020603050405020304" pitchFamily="18" charset="0"/>
                        <a:cs typeface="Times New Roman" panose="02020603050405020304" pitchFamily="18" charset="0"/>
                      </a:endParaRPr>
                    </a:p>
                    <a:p>
                      <a:pPr marL="1371600" lvl="1" indent="-457200">
                        <a:spcBef>
                          <a:spcPts val="0"/>
                        </a:spcBef>
                        <a:buFont typeface="+mj-lt"/>
                        <a:buAutoNum type="arabicPeriod"/>
                      </a:pPr>
                      <a:r>
                        <a:rPr lang="en-US" sz="2000" b="0" dirty="0">
                          <a:effectLst/>
                          <a:latin typeface="Calibri" panose="020F0502020204030204" pitchFamily="34" charset="0"/>
                          <a:ea typeface="Times New Roman" panose="02020603050405020304" pitchFamily="18" charset="0"/>
                          <a:cs typeface="Times New Roman" panose="02020603050405020304" pitchFamily="18" charset="0"/>
                        </a:rPr>
                        <a:t>Voter Registration</a:t>
                      </a:r>
                    </a:p>
                    <a:p>
                      <a:pPr marL="1371600" lvl="1" indent="-457200">
                        <a:spcBef>
                          <a:spcPts val="0"/>
                        </a:spcBef>
                        <a:buFont typeface="+mj-lt"/>
                        <a:buAutoNum type="arabicPeriod"/>
                      </a:pPr>
                      <a:r>
                        <a:rPr lang="en-US" sz="2000" dirty="0">
                          <a:latin typeface="Calibri" panose="020F0502020204030204" pitchFamily="34" charset="0"/>
                          <a:ea typeface="Times New Roman" panose="02020603050405020304" pitchFamily="18" charset="0"/>
                          <a:cs typeface="Times New Roman" panose="02020603050405020304" pitchFamily="18" charset="0"/>
                        </a:rPr>
                        <a:t>Change of Address Process</a:t>
                      </a:r>
                    </a:p>
                    <a:p>
                      <a:pPr marL="1371600" lvl="1" indent="-457200">
                        <a:spcBef>
                          <a:spcPts val="0"/>
                        </a:spcBef>
                        <a:buFont typeface="+mj-lt"/>
                        <a:buAutoNum type="arabicPeriod"/>
                      </a:pPr>
                      <a:r>
                        <a:rPr lang="en-US" sz="2000" b="0" dirty="0">
                          <a:effectLst/>
                          <a:latin typeface="Calibri" panose="020F0502020204030204" pitchFamily="34" charset="0"/>
                          <a:ea typeface="Times New Roman" panose="02020603050405020304" pitchFamily="18" charset="0"/>
                          <a:cs typeface="Times New Roman" panose="02020603050405020304" pitchFamily="18" charset="0"/>
                        </a:rPr>
                        <a:t>Machine Operation</a:t>
                      </a:r>
                    </a:p>
                    <a:p>
                      <a:pPr marL="1771650" lvl="2" indent="-249238">
                        <a:spcBef>
                          <a:spcPts val="0"/>
                        </a:spcBef>
                        <a:buFont typeface="Arial" panose="020B0604020202020204" pitchFamily="34" charset="0"/>
                        <a:buChar char="•"/>
                      </a:pPr>
                      <a:r>
                        <a:rPr lang="en-US" sz="2000" b="0" dirty="0">
                          <a:effectLst/>
                          <a:latin typeface="Calibri" panose="020F0502020204030204" pitchFamily="34" charset="0"/>
                          <a:ea typeface="Times New Roman" panose="02020603050405020304" pitchFamily="18" charset="0"/>
                          <a:cs typeface="Times New Roman" panose="02020603050405020304" pitchFamily="18" charset="0"/>
                        </a:rPr>
                        <a:t>Voting Machines</a:t>
                      </a:r>
                    </a:p>
                    <a:p>
                      <a:pPr marL="1771650" lvl="2" indent="-249238">
                        <a:spcBef>
                          <a:spcPts val="0"/>
                        </a:spcBef>
                        <a:buFont typeface="Arial" panose="020B0604020202020204" pitchFamily="34" charset="0"/>
                        <a:buChar char="•"/>
                      </a:pPr>
                      <a:r>
                        <a:rPr lang="en-US" sz="2000" b="0" dirty="0">
                          <a:effectLst/>
                          <a:latin typeface="Calibri" panose="020F0502020204030204" pitchFamily="34" charset="0"/>
                          <a:ea typeface="Times New Roman" panose="02020603050405020304" pitchFamily="18" charset="0"/>
                          <a:cs typeface="Times New Roman" panose="02020603050405020304" pitchFamily="18" charset="0"/>
                        </a:rPr>
                        <a:t>Scanner/ Tabulators </a:t>
                      </a:r>
                    </a:p>
                    <a:p>
                      <a:pPr marL="342900" marR="0" indent="-342900">
                        <a:spcBef>
                          <a:spcPts val="0"/>
                        </a:spcBef>
                        <a:spcAft>
                          <a:spcPts val="0"/>
                        </a:spcAft>
                        <a:buFont typeface="Arial" panose="020B0604020202020204" pitchFamily="34" charset="0"/>
                        <a:buChar char="•"/>
                      </a:pPr>
                      <a:r>
                        <a:rPr lang="en-US" sz="2000" b="0" dirty="0">
                          <a:latin typeface="Calibri" panose="020F0502020204030204" pitchFamily="34" charset="0"/>
                          <a:ea typeface="Times New Roman" panose="02020603050405020304" pitchFamily="18" charset="0"/>
                          <a:cs typeface="Times New Roman" panose="02020603050405020304" pitchFamily="18" charset="0"/>
                        </a:rPr>
                        <a:t>Observe each area without distracting workers or interrupting the flow of work</a:t>
                      </a:r>
                    </a:p>
                    <a:p>
                      <a:pPr marL="342900" marR="0" indent="-342900">
                        <a:spcBef>
                          <a:spcPts val="0"/>
                        </a:spcBef>
                        <a:spcAft>
                          <a:spcPts val="0"/>
                        </a:spcAft>
                        <a:buFont typeface="Arial" panose="020B0604020202020204" pitchFamily="34" charset="0"/>
                        <a:buChar char="•"/>
                      </a:pPr>
                      <a:r>
                        <a:rPr lang="en-US" sz="2000" b="0" dirty="0">
                          <a:effectLst/>
                          <a:latin typeface="Calibri" panose="020F0502020204030204" pitchFamily="34" charset="0"/>
                          <a:ea typeface="Times New Roman" panose="02020603050405020304" pitchFamily="18" charset="0"/>
                          <a:cs typeface="Times New Roman" panose="02020603050405020304" pitchFamily="18" charset="0"/>
                        </a:rPr>
                        <a:t>If possible, ask questions when things are slow</a:t>
                      </a:r>
                    </a:p>
                    <a:p>
                      <a:pPr marL="342900" marR="0" indent="-342900">
                        <a:spcBef>
                          <a:spcPts val="0"/>
                        </a:spcBef>
                        <a:spcAft>
                          <a:spcPts val="0"/>
                        </a:spcAft>
                        <a:buFont typeface="Arial" panose="020B0604020202020204" pitchFamily="34" charset="0"/>
                        <a:buChar char="•"/>
                      </a:pPr>
                      <a:r>
                        <a:rPr lang="en-US" sz="2000" b="0" i="1" dirty="0">
                          <a:latin typeface="Calibri" panose="020F0502020204030204" pitchFamily="34" charset="0"/>
                          <a:ea typeface="Times New Roman" panose="02020603050405020304" pitchFamily="18" charset="0"/>
                          <a:cs typeface="Times New Roman" panose="02020603050405020304" pitchFamily="18" charset="0"/>
                        </a:rPr>
                        <a:t>Never</a:t>
                      </a:r>
                      <a:r>
                        <a:rPr lang="en-US" sz="2000" b="0" dirty="0">
                          <a:latin typeface="Calibri" panose="020F0502020204030204" pitchFamily="34" charset="0"/>
                          <a:ea typeface="Times New Roman" panose="02020603050405020304" pitchFamily="18" charset="0"/>
                          <a:cs typeface="Times New Roman" panose="02020603050405020304" pitchFamily="18" charset="0"/>
                        </a:rPr>
                        <a:t> interfere with any voter who is marking or casting a ballot, or touch any voting equipment</a:t>
                      </a:r>
                      <a:endParaRPr lang="en-US" sz="2000" dirty="0">
                        <a:latin typeface="Calibri" panose="020F0502020204030204" pitchFamily="34" charset="0"/>
                        <a:ea typeface="Times New Roman" panose="02020603050405020304" pitchFamily="18" charset="0"/>
                        <a:cs typeface="Times New Roman" panose="02020603050405020304" pitchFamily="18" charset="0"/>
                      </a:endParaRPr>
                    </a:p>
                    <a:p>
                      <a:pPr marL="342900" marR="0" indent="-342900">
                        <a:spcBef>
                          <a:spcPts val="0"/>
                        </a:spcBef>
                        <a:spcAft>
                          <a:spcPts val="0"/>
                        </a:spcAft>
                        <a:buFont typeface="Arial" panose="020B0604020202020204" pitchFamily="34" charset="0"/>
                        <a:buChar char="•"/>
                      </a:pPr>
                      <a:r>
                        <a:rPr lang="en-US" sz="2000" b="0" dirty="0">
                          <a:latin typeface="Calibri" panose="020F0502020204030204" pitchFamily="34" charset="0"/>
                          <a:ea typeface="Times New Roman" panose="02020603050405020304" pitchFamily="18" charset="0"/>
                          <a:cs typeface="Times New Roman" panose="02020603050405020304" pitchFamily="18" charset="0"/>
                        </a:rPr>
                        <a:t>You </a:t>
                      </a:r>
                      <a:r>
                        <a:rPr lang="en-US" sz="2000" i="1" dirty="0">
                          <a:latin typeface="Calibri" panose="020F0502020204030204" pitchFamily="34" charset="0"/>
                          <a:ea typeface="Times New Roman" panose="02020603050405020304" pitchFamily="18" charset="0"/>
                          <a:cs typeface="Times New Roman" panose="02020603050405020304" pitchFamily="18" charset="0"/>
                        </a:rPr>
                        <a:t>can</a:t>
                      </a:r>
                      <a:r>
                        <a:rPr lang="en-US" sz="2000" b="0" dirty="0">
                          <a:latin typeface="Calibri" panose="020F0502020204030204" pitchFamily="34" charset="0"/>
                          <a:ea typeface="Times New Roman" panose="02020603050405020304" pitchFamily="18" charset="0"/>
                          <a:cs typeface="Times New Roman" panose="02020603050405020304" pitchFamily="18" charset="0"/>
                        </a:rPr>
                        <a:t> </a:t>
                      </a:r>
                      <a:r>
                        <a:rPr lang="en-US" sz="2000" b="0" i="1" dirty="0">
                          <a:latin typeface="Calibri" panose="020F0502020204030204" pitchFamily="34" charset="0"/>
                          <a:ea typeface="Times New Roman" panose="02020603050405020304" pitchFamily="18" charset="0"/>
                          <a:cs typeface="Times New Roman" panose="02020603050405020304" pitchFamily="18" charset="0"/>
                        </a:rPr>
                        <a:t>move around </a:t>
                      </a:r>
                      <a:r>
                        <a:rPr lang="en-US" sz="2000" b="0" dirty="0">
                          <a:effectLst/>
                          <a:latin typeface="Calibri" panose="020F0502020204030204" pitchFamily="34" charset="0"/>
                          <a:ea typeface="Times New Roman" panose="02020603050405020304" pitchFamily="18" charset="0"/>
                          <a:cs typeface="Times New Roman" panose="02020603050405020304" pitchFamily="18" charset="0"/>
                        </a:rPr>
                        <a:t>- you do not have to ‘sit in the corner’ </a:t>
                      </a:r>
                    </a:p>
                    <a:p>
                      <a:pPr marL="342900" marR="0" indent="-342900">
                        <a:spcBef>
                          <a:spcPts val="0"/>
                        </a:spcBef>
                        <a:spcAft>
                          <a:spcPts val="0"/>
                        </a:spcAft>
                        <a:buFont typeface="Arial" panose="020B0604020202020204" pitchFamily="34" charset="0"/>
                        <a:buChar char="•"/>
                      </a:pPr>
                      <a:r>
                        <a:rPr lang="en-US" sz="2000" b="0" dirty="0">
                          <a:latin typeface="Calibri" panose="020F0502020204030204" pitchFamily="34" charset="0"/>
                          <a:ea typeface="Times New Roman" panose="02020603050405020304" pitchFamily="18" charset="0"/>
                          <a:cs typeface="Times New Roman" panose="02020603050405020304" pitchFamily="18" charset="0"/>
                        </a:rPr>
                        <a:t>If observing the counting of </a:t>
                      </a:r>
                      <a:r>
                        <a:rPr lang="en-US" sz="2000" i="1" dirty="0">
                          <a:latin typeface="Calibri" panose="020F0502020204030204" pitchFamily="34" charset="0"/>
                          <a:ea typeface="Times New Roman" panose="02020603050405020304" pitchFamily="18" charset="0"/>
                          <a:cs typeface="Times New Roman" panose="02020603050405020304" pitchFamily="18" charset="0"/>
                        </a:rPr>
                        <a:t>absentee ballots, </a:t>
                      </a:r>
                      <a:r>
                        <a:rPr lang="en-US" sz="2000" b="0" dirty="0">
                          <a:latin typeface="Calibri" panose="020F0502020204030204" pitchFamily="34" charset="0"/>
                          <a:ea typeface="Times New Roman" panose="02020603050405020304" pitchFamily="18" charset="0"/>
                          <a:cs typeface="Times New Roman" panose="02020603050405020304" pitchFamily="18" charset="0"/>
                        </a:rPr>
                        <a:t>you cannot leave the counting room until the counting is finished and cannot have any electronic devices in your possession </a:t>
                      </a:r>
                      <a:endParaRPr lang="en-US" sz="2000" dirty="0"/>
                    </a:p>
                  </a:txBody>
                  <a:tcPr/>
                </a:tc>
                <a:extLst>
                  <a:ext uri="{0D108BD9-81ED-4DB2-BD59-A6C34878D82A}">
                    <a16:rowId xmlns:a16="http://schemas.microsoft.com/office/drawing/2014/main" val="744739329"/>
                  </a:ext>
                </a:extLst>
              </a:tr>
            </a:tbl>
          </a:graphicData>
        </a:graphic>
      </p:graphicFrame>
    </p:spTree>
    <p:extLst>
      <p:ext uri="{BB962C8B-B14F-4D97-AF65-F5344CB8AC3E}">
        <p14:creationId xmlns:p14="http://schemas.microsoft.com/office/powerpoint/2010/main" val="24551481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4010472558"/>
              </p:ext>
            </p:extLst>
          </p:nvPr>
        </p:nvGraphicFramePr>
        <p:xfrm>
          <a:off x="1168332" y="609600"/>
          <a:ext cx="9855335" cy="5164899"/>
        </p:xfrm>
        <a:graphic>
          <a:graphicData uri="http://schemas.openxmlformats.org/drawingml/2006/table">
            <a:tbl>
              <a:tblPr firstRow="1" bandRow="1">
                <a:tableStyleId>{5C22544A-7EE6-4342-B048-85BDC9FD1C3A}</a:tableStyleId>
              </a:tblPr>
              <a:tblGrid>
                <a:gridCol w="9855335">
                  <a:extLst>
                    <a:ext uri="{9D8B030D-6E8A-4147-A177-3AD203B41FA5}">
                      <a16:colId xmlns:a16="http://schemas.microsoft.com/office/drawing/2014/main" val="743422230"/>
                    </a:ext>
                  </a:extLst>
                </a:gridCol>
              </a:tblGrid>
              <a:tr h="550419">
                <a:tc>
                  <a:txBody>
                    <a:bodyPr/>
                    <a:lstStyle/>
                    <a:p>
                      <a:r>
                        <a:rPr lang="en-US" sz="2400" b="1" kern="1200" dirty="0">
                          <a:solidFill>
                            <a:schemeClr val="lt1"/>
                          </a:solidFill>
                          <a:effectLst/>
                          <a:latin typeface="Tahoma" panose="020B0604030504040204" pitchFamily="34" charset="0"/>
                          <a:ea typeface="Tahoma" panose="020B0604030504040204" pitchFamily="34" charset="0"/>
                          <a:cs typeface="Tahoma" panose="020B0604030504040204" pitchFamily="34" charset="0"/>
                        </a:rPr>
                        <a:t>TCA § 2-7-104 – Poll Watchers</a:t>
                      </a:r>
                      <a:endParaRPr lang="en-US" sz="240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2496822786"/>
                  </a:ext>
                </a:extLst>
              </a:tr>
              <a:tr h="4614480">
                <a:tc>
                  <a:txBody>
                    <a:bodyPr/>
                    <a:lstStyle/>
                    <a:p>
                      <a:r>
                        <a:rPr lang="en-US" sz="1800" kern="1200" dirty="0">
                          <a:solidFill>
                            <a:schemeClr val="dk1"/>
                          </a:solidFill>
                          <a:effectLst/>
                          <a:latin typeface="Tahoma" panose="020B0604030504040204" pitchFamily="34" charset="0"/>
                          <a:ea typeface="Tahoma" panose="020B0604030504040204" pitchFamily="34" charset="0"/>
                          <a:cs typeface="Tahoma" panose="020B0604030504040204" pitchFamily="34" charset="0"/>
                        </a:rPr>
                        <a:t>(c) Upon arrival at the polling place, </a:t>
                      </a:r>
                      <a:r>
                        <a:rPr lang="en-US" sz="1800" kern="1200" dirty="0">
                          <a:solidFill>
                            <a:schemeClr val="dk1"/>
                          </a:solidFill>
                          <a:effectLst/>
                          <a:highlight>
                            <a:srgbClr val="FFFF00"/>
                          </a:highlight>
                          <a:latin typeface="Tahoma" panose="020B0604030504040204" pitchFamily="34" charset="0"/>
                          <a:ea typeface="Tahoma" panose="020B0604030504040204" pitchFamily="34" charset="0"/>
                          <a:cs typeface="Tahoma" panose="020B0604030504040204" pitchFamily="34" charset="0"/>
                        </a:rPr>
                        <a:t>a watcher shall display such watcher's appointment to the officer of elections </a:t>
                      </a:r>
                      <a:r>
                        <a:rPr lang="en-US" sz="1800" kern="1200" dirty="0">
                          <a:solidFill>
                            <a:schemeClr val="dk1"/>
                          </a:solidFill>
                          <a:effectLst/>
                          <a:latin typeface="Tahoma" panose="020B0604030504040204" pitchFamily="34" charset="0"/>
                          <a:ea typeface="Tahoma" panose="020B0604030504040204" pitchFamily="34" charset="0"/>
                          <a:cs typeface="Tahoma" panose="020B0604030504040204" pitchFamily="34" charset="0"/>
                        </a:rPr>
                        <a:t>and sign the register of watchers. </a:t>
                      </a:r>
                      <a:r>
                        <a:rPr lang="en-US" sz="1800" kern="1200" dirty="0">
                          <a:solidFill>
                            <a:schemeClr val="dk1"/>
                          </a:solidFill>
                          <a:effectLst/>
                          <a:highlight>
                            <a:srgbClr val="FFFF00"/>
                          </a:highlight>
                          <a:latin typeface="Tahoma" panose="020B0604030504040204" pitchFamily="34" charset="0"/>
                          <a:ea typeface="Tahoma" panose="020B0604030504040204" pitchFamily="34" charset="0"/>
                          <a:cs typeface="Tahoma" panose="020B0604030504040204" pitchFamily="34" charset="0"/>
                        </a:rPr>
                        <a:t>Poll watchers may be present during all proceedings at the polling place </a:t>
                      </a:r>
                      <a:r>
                        <a:rPr lang="en-US" sz="1800" kern="1200" dirty="0">
                          <a:solidFill>
                            <a:schemeClr val="dk1"/>
                          </a:solidFill>
                          <a:effectLst/>
                          <a:latin typeface="Tahoma" panose="020B0604030504040204" pitchFamily="34" charset="0"/>
                          <a:ea typeface="Tahoma" panose="020B0604030504040204" pitchFamily="34" charset="0"/>
                          <a:cs typeface="Tahoma" panose="020B0604030504040204" pitchFamily="34" charset="0"/>
                        </a:rPr>
                        <a:t>governed by this chapter. </a:t>
                      </a:r>
                      <a:r>
                        <a:rPr lang="en-US" sz="1800" kern="1200" dirty="0">
                          <a:solidFill>
                            <a:schemeClr val="dk1"/>
                          </a:solidFill>
                          <a:effectLst/>
                          <a:highlight>
                            <a:srgbClr val="FFFF00"/>
                          </a:highlight>
                          <a:latin typeface="Tahoma" panose="020B0604030504040204" pitchFamily="34" charset="0"/>
                          <a:ea typeface="Tahoma" panose="020B0604030504040204" pitchFamily="34" charset="0"/>
                          <a:cs typeface="Tahoma" panose="020B0604030504040204" pitchFamily="34" charset="0"/>
                        </a:rPr>
                        <a:t>They may watch and inspect the performance in and around the polling place of all duties </a:t>
                      </a:r>
                      <a:r>
                        <a:rPr lang="en-US" sz="1800" kern="1200" dirty="0">
                          <a:solidFill>
                            <a:schemeClr val="dk1"/>
                          </a:solidFill>
                          <a:effectLst/>
                          <a:latin typeface="Tahoma" panose="020B0604030504040204" pitchFamily="34" charset="0"/>
                          <a:ea typeface="Tahoma" panose="020B0604030504040204" pitchFamily="34" charset="0"/>
                          <a:cs typeface="Tahoma" panose="020B0604030504040204" pitchFamily="34" charset="0"/>
                        </a:rPr>
                        <a:t>under this title. A watcher may, through the judges, challenge any person who offers to vote in the election. A watcher may also </a:t>
                      </a:r>
                      <a:r>
                        <a:rPr lang="en-US" sz="1800" kern="1200" dirty="0">
                          <a:solidFill>
                            <a:schemeClr val="dk1"/>
                          </a:solidFill>
                          <a:effectLst/>
                          <a:highlight>
                            <a:srgbClr val="FFFF00"/>
                          </a:highlight>
                          <a:latin typeface="Tahoma" panose="020B0604030504040204" pitchFamily="34" charset="0"/>
                          <a:ea typeface="Tahoma" panose="020B0604030504040204" pitchFamily="34" charset="0"/>
                          <a:cs typeface="Tahoma" panose="020B0604030504040204" pitchFamily="34" charset="0"/>
                        </a:rPr>
                        <a:t>inspect all ballots while being called and counted and all tally sheets and poll lists during preparation and certification</a:t>
                      </a:r>
                      <a:r>
                        <a:rPr lang="en-US" sz="1800" kern="1200" dirty="0">
                          <a:solidFill>
                            <a:schemeClr val="dk1"/>
                          </a:solidFill>
                          <a:effectLst/>
                          <a:latin typeface="Tahoma" panose="020B0604030504040204" pitchFamily="34" charset="0"/>
                          <a:ea typeface="Tahoma" panose="020B0604030504040204" pitchFamily="34" charset="0"/>
                          <a:cs typeface="Tahoma" panose="020B0604030504040204" pitchFamily="34" charset="0"/>
                        </a:rPr>
                        <a:t>. A poll watcher who wishes to protest any aspect of the conduct of the election shall present such protest to the officer of elections or to the county election commission or to an inspector. The officer of elections or county election commission shall rule promptly upon the presentation of any protest and take any necessary corrective action.</a:t>
                      </a:r>
                    </a:p>
                  </a:txBody>
                  <a:tcPr/>
                </a:tc>
                <a:extLst>
                  <a:ext uri="{0D108BD9-81ED-4DB2-BD59-A6C34878D82A}">
                    <a16:rowId xmlns:a16="http://schemas.microsoft.com/office/drawing/2014/main" val="744739329"/>
                  </a:ext>
                </a:extLst>
              </a:tr>
            </a:tbl>
          </a:graphicData>
        </a:graphic>
      </p:graphicFrame>
    </p:spTree>
    <p:extLst>
      <p:ext uri="{BB962C8B-B14F-4D97-AF65-F5344CB8AC3E}">
        <p14:creationId xmlns:p14="http://schemas.microsoft.com/office/powerpoint/2010/main" val="2656021767"/>
      </p:ext>
    </p:extLst>
  </p:cSld>
  <p:clrMapOvr>
    <a:masterClrMapping/>
  </p:clrMapOvr>
</p:sld>
</file>

<file path=ppt/theme/theme1.xml><?xml version="1.0" encoding="utf-8"?>
<a:theme xmlns:a="http://schemas.openxmlformats.org/drawingml/2006/main" name="Basis">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TF55885775_Student does teacher does_v2.potx" id="{618315E5-C348-40CF-AD40-05C2F7C13378}" vid="{0C991BBE-F1C3-4926-9687-DBEAAE8C923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291512c1ee715ab617f4c07df79fc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256c27c40ca5c40ce1cf6c44f0205d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9B27744-7857-4992-B755-05855FC5914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D6CA70E-ED75-4FF0-A862-8EF12B737755}">
  <ds:schemaRefs>
    <ds:schemaRef ds:uri="71af3243-3dd4-4a8d-8c0d-dd76da1f02a5"/>
    <ds:schemaRef ds:uri="http://purl.org/dc/terms/"/>
    <ds:schemaRef ds:uri="http://purl.org/dc/elements/1.1/"/>
    <ds:schemaRef ds:uri="http://schemas.microsoft.com/office/infopath/2007/PartnerControls"/>
    <ds:schemaRef ds:uri="http://schemas.microsoft.com/office/2006/documentManagement/types"/>
    <ds:schemaRef ds:uri="16c05727-aa75-4e4a-9b5f-8a80a1165891"/>
    <ds:schemaRef ds:uri="http://schemas.microsoft.com/office/2006/metadata/propertie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ABF1ABED-93B7-45AC-A513-2CB1FF159AF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Student does, teacher does</Template>
  <TotalTime>394</TotalTime>
  <Words>2023</Words>
  <Application>Microsoft Office PowerPoint</Application>
  <PresentationFormat>Widescreen</PresentationFormat>
  <Paragraphs>167</Paragraphs>
  <Slides>17</Slides>
  <Notes>16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vt:i4>
      </vt:variant>
    </vt:vector>
  </HeadingPairs>
  <TitlesOfParts>
    <vt:vector size="25" baseType="lpstr">
      <vt:lpstr>Arial</vt:lpstr>
      <vt:lpstr>Calibri</vt:lpstr>
      <vt:lpstr>Corbel</vt:lpstr>
      <vt:lpstr>Roboto</vt:lpstr>
      <vt:lpstr>Rockwell</vt:lpstr>
      <vt:lpstr>Tahoma</vt:lpstr>
      <vt:lpstr>Wingdings</vt:lpstr>
      <vt:lpstr>Basis</vt:lpstr>
      <vt:lpstr>Poll Watching in tennessee</vt:lpstr>
      <vt:lpstr>PowerPoint Presentation</vt:lpstr>
      <vt:lpstr>Poll Worker vs Poll Watcher</vt:lpstr>
      <vt:lpstr>Poll Worker Rolls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Tennessee Election Code – Title 2</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Poll Watching in tennessee</dc:title>
  <dc:creator>Moonhee Bischof</dc:creator>
  <cp:lastModifiedBy>Moonhee Bischof</cp:lastModifiedBy>
  <cp:revision>5</cp:revision>
  <cp:lastPrinted>2024-06-27T18:29:37Z</cp:lastPrinted>
  <dcterms:created xsi:type="dcterms:W3CDTF">2023-11-08T14:37:18Z</dcterms:created>
  <dcterms:modified xsi:type="dcterms:W3CDTF">2025-09-21T17:55:54Z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